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3"/>
  </p:notesMasterIdLst>
  <p:sldIdLst>
    <p:sldId id="256" r:id="rId2"/>
    <p:sldId id="257" r:id="rId3"/>
    <p:sldId id="262" r:id="rId4"/>
    <p:sldId id="261" r:id="rId5"/>
    <p:sldId id="263" r:id="rId6"/>
    <p:sldId id="264" r:id="rId7"/>
    <p:sldId id="265" r:id="rId8"/>
    <p:sldId id="267" r:id="rId9"/>
    <p:sldId id="268" r:id="rId10"/>
    <p:sldId id="269" r:id="rId11"/>
    <p:sldId id="270" r:id="rId12"/>
    <p:sldId id="271" r:id="rId13"/>
    <p:sldId id="259" r:id="rId14"/>
    <p:sldId id="258" r:id="rId15"/>
    <p:sldId id="266" r:id="rId16"/>
    <p:sldId id="315" r:id="rId17"/>
    <p:sldId id="283" r:id="rId18"/>
    <p:sldId id="273" r:id="rId19"/>
    <p:sldId id="285" r:id="rId20"/>
    <p:sldId id="286" r:id="rId21"/>
    <p:sldId id="288" r:id="rId22"/>
    <p:sldId id="289" r:id="rId23"/>
    <p:sldId id="290" r:id="rId24"/>
    <p:sldId id="291" r:id="rId25"/>
    <p:sldId id="292" r:id="rId26"/>
    <p:sldId id="293" r:id="rId27"/>
    <p:sldId id="294" r:id="rId28"/>
    <p:sldId id="295" r:id="rId29"/>
    <p:sldId id="274" r:id="rId30"/>
    <p:sldId id="287" r:id="rId31"/>
    <p:sldId id="272" r:id="rId32"/>
    <p:sldId id="276" r:id="rId33"/>
    <p:sldId id="296" r:id="rId34"/>
    <p:sldId id="299" r:id="rId35"/>
    <p:sldId id="308" r:id="rId36"/>
    <p:sldId id="309" r:id="rId37"/>
    <p:sldId id="298" r:id="rId38"/>
    <p:sldId id="300" r:id="rId39"/>
    <p:sldId id="303" r:id="rId40"/>
    <p:sldId id="311" r:id="rId41"/>
    <p:sldId id="305" r:id="rId42"/>
    <p:sldId id="310" r:id="rId43"/>
    <p:sldId id="312" r:id="rId44"/>
    <p:sldId id="307" r:id="rId45"/>
    <p:sldId id="306" r:id="rId46"/>
    <p:sldId id="301" r:id="rId47"/>
    <p:sldId id="313" r:id="rId48"/>
    <p:sldId id="297" r:id="rId49"/>
    <p:sldId id="314" r:id="rId50"/>
    <p:sldId id="302" r:id="rId51"/>
    <p:sldId id="260"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D19FF0-6A0C-4347-B775-76822B4D6291}" type="datetimeFigureOut">
              <a:rPr lang="en-US" smtClean="0"/>
              <a:pPr/>
              <a:t>2/19/2014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785EA7-868B-446E-93A4-095DFF25C5E3}" type="slidenum">
              <a:rPr lang="en-US" smtClean="0"/>
              <a:pPr/>
              <a:t>‹#›</a:t>
            </a:fld>
            <a:endParaRPr lang="en-US"/>
          </a:p>
        </p:txBody>
      </p:sp>
    </p:spTree>
    <p:extLst>
      <p:ext uri="{BB962C8B-B14F-4D97-AF65-F5344CB8AC3E}">
        <p14:creationId xmlns:p14="http://schemas.microsoft.com/office/powerpoint/2010/main" xmlns="" val="1612933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E5A499E0-2096-4C0E-9A75-7FCC97C66716}" type="datetime1">
              <a:rPr lang="en-US" smtClean="0"/>
              <a:pPr/>
              <a:t>2/19/2014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EBC7B29-2DDD-4A98-9635-331481CED273}" type="datetime1">
              <a:rPr lang="en-US" smtClean="0"/>
              <a:pPr/>
              <a:t>2/19/2014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B2ED0FF-D87A-479E-B042-D5B76206DF46}" type="datetime1">
              <a:rPr lang="en-US" smtClean="0"/>
              <a:pPr/>
              <a:t>2/19/2014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AC27C93-0940-4841-BA74-285095B8B211}" type="datetime1">
              <a:rPr lang="en-US" smtClean="0"/>
              <a:pPr/>
              <a:t>2/19/2014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C3E7972-42C9-429F-8044-B1E958AFBEEF}" type="datetime1">
              <a:rPr lang="en-US" smtClean="0"/>
              <a:pPr/>
              <a:t>2/19/2014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3259C92-12AA-43F6-87DA-3BED298DB152}" type="datetime1">
              <a:rPr lang="en-US" smtClean="0"/>
              <a:pPr/>
              <a:t>2/19/2014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3E9D901-95CF-41F4-867D-DB2C9812148B}" type="datetime1">
              <a:rPr lang="en-US" smtClean="0"/>
              <a:pPr/>
              <a:t>2/19/2014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549F7F5-E23E-4E70-B4F8-D7705E7433A4}" type="datetime1">
              <a:rPr lang="en-US" smtClean="0"/>
              <a:pPr/>
              <a:t>2/19/2014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65BBCBC1-0EF4-40EB-BB62-CF392DD1BADB}" type="datetime1">
              <a:rPr lang="en-US" smtClean="0"/>
              <a:pPr/>
              <a:t>2/19/2014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03D4A63-DE35-4DFB-857D-2B8F4A4FDE51}" type="datetime1">
              <a:rPr lang="en-US" smtClean="0"/>
              <a:pPr/>
              <a:t>2/19/2014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5291C6C-2CC7-4C6E-A3A9-480FF906C11D}" type="datetime1">
              <a:rPr lang="en-US" smtClean="0"/>
              <a:pPr/>
              <a:t>2/19/2014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5508DB3-5C2A-44F6-AF58-E651FFBAE873}" type="datetime1">
              <a:rPr lang="en-US" smtClean="0"/>
              <a:pPr/>
              <a:t>2/19/2014</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tt/url?sa=i&amp;source=images&amp;cd=&amp;cad=rja&amp;docid=WqjMabusOpEW_M&amp;tbnid=v8ZbtgNBBgbgNM:&amp;ved=0CAgQjRwwADgp&amp;url=http://www.stopliberallies.com/social-justice-code-for-communism-190.html&amp;ei=CUUIUcC-EpGw8ASDjYG4Bg&amp;psig=AFQjCNFvk_XYVydhbkWVOCHuvaDKs91ffQ&amp;ust=1359582857353315"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tt/url?sa=i&amp;source=images&amp;cd=&amp;cad=rja&amp;docid=b43V-Tw8haAC6M&amp;tbnid=dDfY5hWlcmPKFM:&amp;ved=0CAgQjRwwAA&amp;url=http://www.cartoonstock.com/directory/k/Karl_Marx.asp&amp;ei=oEQIUeiXN4uC9gTT34DACA&amp;psig=AFQjCNHy1tO-0r0bhpAQ_MHSWU6bOrwatg&amp;ust=135958275298276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google.tt/url?sa=i&amp;source=images&amp;cd=&amp;cad=rja&amp;docid=MaaML1nh7RYIfM&amp;tbnid=atjOMUELzBQo9M:&amp;ved=0CAgQjRwwAA&amp;url=http://read-think-b4-u-write.blogspot.com/2012/02/marxist-literary-theory-made-easy.html&amp;ei=wUQIUZ79BIns8wSppIGoCA&amp;psig=AFQjCNHPnpxOrYzfhah_d5Pn71at7hPHKw&amp;ust=1359582785122223"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google.tt/url?sa=i&amp;source=images&amp;cd=&amp;cad=rja&amp;docid=WG7zHF5hQBC0AM&amp;tbnid=yyPI_XHxKJlbtM:&amp;ved=0CAgQjRwwADgV&amp;url=http://fineartamerica.com/featured/karl-marx-paul-helm.html&amp;ei=BUMIUZX0II6C9QSevYCgBA&amp;psig=AFQjCNHgbZq6PamtZf0mOTOzbHQJWaMePA&amp;ust=1359582341595751"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google.tt/url?sa=i&amp;source=images&amp;cd=&amp;cad=rja&amp;docid=4CTarufAN-brrM&amp;tbnid=a9ZnU5a5SIvTtM:&amp;ved=0CAgQjRwwAA&amp;url=http://truebluenz.com/2012/10/14/god-haters-channeling-karl-marx/&amp;ei=1UQIUbafEIuc8gS0uYGAAw&amp;psig=AFQjCNGat2BVAArOqzwoSD5bih_rLVx_0g&amp;ust=1359582805327366"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4.jpeg"/><Relationship Id="rId2" Type="http://schemas.openxmlformats.org/officeDocument/2006/relationships/hyperlink" Target="http://www.google.tt/url?sa=i&amp;rct=j&amp;q=&amp;esrc=s&amp;frm=1&amp;source=images&amp;cd=&amp;cad=rja&amp;docid=C7KrRtMudy8F9M&amp;tbnid=ltxAyz23ZrGMEM:&amp;ved=0CAUQjRw&amp;url=http://timsfilmreviews.com/2013/04/11/elysium-trailer-1-review/&amp;ei=ZJAzUpGRIYjS9ATF8YHgDg&amp;bvm=bv.52164340,d.eWU&amp;psig=AFQjCNEvsIuCGsCJm0YiROT6ewEFY_NPCg&amp;ust=1379197330999590" TargetMode="External"/><Relationship Id="rId1" Type="http://schemas.openxmlformats.org/officeDocument/2006/relationships/slideLayout" Target="../slideLayouts/slideLayout2.xml"/><Relationship Id="rId6" Type="http://schemas.openxmlformats.org/officeDocument/2006/relationships/hyperlink" Target="http://www.google.tt/url?sa=i&amp;rct=j&amp;q=&amp;esrc=s&amp;frm=1&amp;source=images&amp;cd=&amp;cad=rja&amp;docid=OK5pH_UPe63eEM&amp;tbnid=_ehz4swy8FSzbM:&amp;ved=0CAUQjRw&amp;url=http://www.thevipconcierge.com/VIPEvents/462/Elysium-movie-film-premiere-after-party-VIP-tickets.aspx&amp;ei=gJAzUoXMH5DQ9ATTpYHoDg&amp;bvm=bv.52164340,d.eWU&amp;psig=AFQjCNEvsIuCGsCJm0YiROT6ewEFY_NPCg&amp;ust=1379197330999590" TargetMode="External"/><Relationship Id="rId5" Type="http://schemas.openxmlformats.org/officeDocument/2006/relationships/image" Target="../media/image33.jpeg"/><Relationship Id="rId4" Type="http://schemas.openxmlformats.org/officeDocument/2006/relationships/hyperlink" Target="http://www.google.tt/url?sa=i&amp;rct=j&amp;q=&amp;esrc=s&amp;frm=1&amp;source=images&amp;cd=&amp;cad=rja&amp;docid=TTCoGKD7LE5onM&amp;tbnid=ndmiZbxfRl7EvM:&amp;ved=0CAUQjRw&amp;url=http://ocine.ma/category/a-laffiche&amp;ei=PZAzUpGqA4XM9QTK6YDIBg&amp;bvm=bv.52164340,d.eWU&amp;psig=AFQjCNEvsIuCGsCJm0YiROT6ewEFY_NPCg&amp;ust=1379197330999590" TargetMode="External"/></Relationships>
</file>

<file path=ppt/slides/_rels/slide51.xml.rels><?xml version="1.0" encoding="UTF-8" standalone="yes"?>
<Relationships xmlns="http://schemas.openxmlformats.org/package/2006/relationships"><Relationship Id="rId2" Type="http://schemas.openxmlformats.org/officeDocument/2006/relationships/hyperlink" Target="https://www.boundless.com/sociology/social-change/sources-of-social-change/from-gemeinschaft-to-gesellschaf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038600"/>
            <a:ext cx="7772400" cy="829606"/>
          </a:xfrm>
        </p:spPr>
        <p:txBody>
          <a:bodyPr>
            <a:normAutofit/>
          </a:bodyPr>
          <a:lstStyle/>
          <a:p>
            <a:r>
              <a:rPr lang="en-US" sz="4000" dirty="0" smtClean="0"/>
              <a:t>T</a:t>
            </a:r>
            <a:r>
              <a:rPr lang="en-US" sz="4000" dirty="0" smtClean="0">
                <a:latin typeface="Courier New"/>
                <a:cs typeface="Courier New"/>
              </a:rPr>
              <a:t>Ö</a:t>
            </a:r>
            <a:r>
              <a:rPr lang="en-US" sz="4000" dirty="0" smtClean="0"/>
              <a:t>NNIES, WEBER &amp; MARX</a:t>
            </a:r>
            <a:endParaRPr lang="en-US" sz="4000" dirty="0"/>
          </a:p>
        </p:txBody>
      </p:sp>
      <p:pic>
        <p:nvPicPr>
          <p:cNvPr id="26628" name="Picture 4" descr="http://www.uni-kiel.de/ps/cgi-bin/forscher/toennies-1.jpg"/>
          <p:cNvPicPr>
            <a:picLocks noChangeAspect="1" noChangeArrowheads="1"/>
          </p:cNvPicPr>
          <p:nvPr/>
        </p:nvPicPr>
        <p:blipFill>
          <a:blip r:embed="rId2" cstate="print"/>
          <a:srcRect/>
          <a:stretch>
            <a:fillRect/>
          </a:stretch>
        </p:blipFill>
        <p:spPr bwMode="auto">
          <a:xfrm>
            <a:off x="990600" y="762000"/>
            <a:ext cx="2000250" cy="2667000"/>
          </a:xfrm>
          <a:prstGeom prst="rect">
            <a:avLst/>
          </a:prstGeom>
          <a:noFill/>
        </p:spPr>
      </p:pic>
      <p:pic>
        <p:nvPicPr>
          <p:cNvPr id="26632" name="Picture 8" descr="http://media.economist.com/images/management/ArticleWeber.jpg"/>
          <p:cNvPicPr>
            <a:picLocks noChangeAspect="1" noChangeArrowheads="1"/>
          </p:cNvPicPr>
          <p:nvPr/>
        </p:nvPicPr>
        <p:blipFill>
          <a:blip r:embed="rId3" cstate="print"/>
          <a:srcRect/>
          <a:stretch>
            <a:fillRect/>
          </a:stretch>
        </p:blipFill>
        <p:spPr bwMode="auto">
          <a:xfrm>
            <a:off x="3429000" y="533400"/>
            <a:ext cx="2286000" cy="3276600"/>
          </a:xfrm>
          <a:prstGeom prst="rect">
            <a:avLst/>
          </a:prstGeom>
          <a:noFill/>
        </p:spPr>
      </p:pic>
      <p:pic>
        <p:nvPicPr>
          <p:cNvPr id="26634" name="Picture 10" descr="http://africasacountry.com/wp-content/uploads/2011/09/osho-on-karl-marx.jpeg"/>
          <p:cNvPicPr>
            <a:picLocks noChangeAspect="1" noChangeArrowheads="1"/>
          </p:cNvPicPr>
          <p:nvPr/>
        </p:nvPicPr>
        <p:blipFill>
          <a:blip r:embed="rId4" cstate="print"/>
          <a:srcRect/>
          <a:stretch>
            <a:fillRect/>
          </a:stretch>
        </p:blipFill>
        <p:spPr bwMode="auto">
          <a:xfrm>
            <a:off x="6057900" y="800100"/>
            <a:ext cx="2552700" cy="2552700"/>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2920" y="530352"/>
            <a:ext cx="8183880" cy="4956048"/>
          </a:xfrm>
        </p:spPr>
        <p:txBody>
          <a:bodyPr/>
          <a:lstStyle/>
          <a:p>
            <a:pPr algn="just"/>
            <a:r>
              <a:rPr lang="en-US" dirty="0" err="1" smtClean="0"/>
              <a:t>T</a:t>
            </a:r>
            <a:r>
              <a:rPr lang="en-US" b="1" dirty="0" err="1" smtClean="0">
                <a:latin typeface="Courier New"/>
                <a:cs typeface="Courier New"/>
              </a:rPr>
              <a:t>ö</a:t>
            </a:r>
            <a:r>
              <a:rPr lang="en-US" dirty="0" err="1" smtClean="0"/>
              <a:t>nnies</a:t>
            </a:r>
            <a:r>
              <a:rPr lang="en-US" dirty="0" smtClean="0"/>
              <a:t> major contribution to the study of Sociology was the suggestion that if we wish to understand social life, we have to understand that people enter into relationships </a:t>
            </a:r>
            <a:r>
              <a:rPr lang="en-US" u="sng" dirty="0" smtClean="0"/>
              <a:t>for different reasons</a:t>
            </a:r>
            <a:r>
              <a:rPr lang="en-US" dirty="0" smtClean="0"/>
              <a:t> and these reasons determine the nature of the relationship and how we treat those people. </a:t>
            </a:r>
          </a:p>
          <a:p>
            <a:pPr algn="just"/>
            <a:r>
              <a:rPr lang="en-US" b="1" i="1" dirty="0" smtClean="0"/>
              <a:t>Therefore, the type of the relationship determines the rules of the relationship.</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2920" y="530352"/>
            <a:ext cx="8183880" cy="1908048"/>
          </a:xfrm>
        </p:spPr>
        <p:txBody>
          <a:bodyPr/>
          <a:lstStyle/>
          <a:p>
            <a:pPr algn="just"/>
            <a:r>
              <a:rPr lang="en-US" dirty="0" err="1" smtClean="0"/>
              <a:t>T</a:t>
            </a:r>
            <a:r>
              <a:rPr lang="en-US" b="1" dirty="0" err="1" smtClean="0">
                <a:latin typeface="Courier New"/>
                <a:cs typeface="Courier New"/>
              </a:rPr>
              <a:t>ö</a:t>
            </a:r>
            <a:r>
              <a:rPr lang="en-US" dirty="0" err="1" smtClean="0"/>
              <a:t>nnies</a:t>
            </a:r>
            <a:r>
              <a:rPr lang="en-US" dirty="0" smtClean="0"/>
              <a:t> believed that other than personal social relationships, </a:t>
            </a:r>
            <a:r>
              <a:rPr lang="en-US" dirty="0" smtClean="0"/>
              <a:t>the society </a:t>
            </a:r>
            <a:r>
              <a:rPr lang="en-US" dirty="0" smtClean="0"/>
              <a:t>could also be classified </a:t>
            </a:r>
            <a:r>
              <a:rPr lang="en-US" dirty="0" smtClean="0"/>
              <a:t>as being </a:t>
            </a:r>
            <a:r>
              <a:rPr lang="en-US" dirty="0" smtClean="0"/>
              <a:t>predominantly </a:t>
            </a:r>
            <a:r>
              <a:rPr lang="en-US" b="1" i="1" dirty="0" err="1" smtClean="0"/>
              <a:t>Gemeinschaft</a:t>
            </a:r>
            <a:r>
              <a:rPr lang="en-US" dirty="0" smtClean="0"/>
              <a:t> or </a:t>
            </a:r>
            <a:r>
              <a:rPr lang="en-US" b="1" i="1" dirty="0" err="1" smtClean="0"/>
              <a:t>Gesellschaft</a:t>
            </a:r>
            <a:r>
              <a:rPr lang="en-US" dirty="0" smtClean="0"/>
              <a:t>.</a:t>
            </a:r>
            <a:endParaRPr lang="en-US"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pic>
        <p:nvPicPr>
          <p:cNvPr id="19459" name="Picture 3"/>
          <p:cNvPicPr>
            <a:picLocks noChangeAspect="1" noChangeArrowheads="1"/>
          </p:cNvPicPr>
          <p:nvPr/>
        </p:nvPicPr>
        <p:blipFill>
          <a:blip r:embed="rId2" cstate="print"/>
          <a:srcRect/>
          <a:stretch>
            <a:fillRect/>
          </a:stretch>
        </p:blipFill>
        <p:spPr bwMode="auto">
          <a:xfrm>
            <a:off x="1676400" y="2514600"/>
            <a:ext cx="5638800" cy="31252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26720" y="381000"/>
            <a:ext cx="8183880" cy="3584448"/>
          </a:xfrm>
        </p:spPr>
        <p:txBody>
          <a:bodyPr>
            <a:normAutofit/>
          </a:bodyPr>
          <a:lstStyle/>
          <a:p>
            <a:pPr algn="just">
              <a:buNone/>
            </a:pPr>
            <a:r>
              <a:rPr lang="en-US" dirty="0" smtClean="0"/>
              <a:t>Therefore: </a:t>
            </a:r>
          </a:p>
          <a:p>
            <a:pPr algn="just"/>
            <a:r>
              <a:rPr lang="en-US" b="1" i="1" dirty="0" err="1" smtClean="0"/>
              <a:t>Gemeinschaft</a:t>
            </a:r>
            <a:r>
              <a:rPr lang="en-US" dirty="0" smtClean="0"/>
              <a:t> predominantly occurs in a PRE-MODERN, SIMPLE OR AGRARIAN SOCIETY </a:t>
            </a:r>
          </a:p>
          <a:p>
            <a:pPr algn="just"/>
            <a:r>
              <a:rPr lang="en-US" b="1" i="1" dirty="0" err="1" smtClean="0"/>
              <a:t>Gesellschaft</a:t>
            </a:r>
            <a:r>
              <a:rPr lang="en-US" dirty="0" smtClean="0"/>
              <a:t> </a:t>
            </a:r>
            <a:r>
              <a:rPr lang="en-US" dirty="0" smtClean="0"/>
              <a:t>would more likely occur in a MODERN, COMPLEX OR INDUSTRIAL SOCIETY.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pic>
        <p:nvPicPr>
          <p:cNvPr id="35841" name="Picture 1"/>
          <p:cNvPicPr>
            <a:picLocks noChangeAspect="1" noChangeArrowheads="1"/>
          </p:cNvPicPr>
          <p:nvPr/>
        </p:nvPicPr>
        <p:blipFill>
          <a:blip r:embed="rId2" cstate="print"/>
          <a:srcRect/>
          <a:stretch>
            <a:fillRect/>
          </a:stretch>
        </p:blipFill>
        <p:spPr bwMode="auto">
          <a:xfrm>
            <a:off x="5334000" y="3783610"/>
            <a:ext cx="2087078" cy="2809875"/>
          </a:xfrm>
          <a:prstGeom prst="rect">
            <a:avLst/>
          </a:prstGeom>
          <a:noFill/>
          <a:ln w="9525">
            <a:noFill/>
            <a:miter lim="800000"/>
            <a:headEnd/>
            <a:tailEnd/>
          </a:ln>
          <a:effectLst/>
        </p:spPr>
      </p:pic>
      <p:pic>
        <p:nvPicPr>
          <p:cNvPr id="35842" name="Picture 2"/>
          <p:cNvPicPr>
            <a:picLocks noChangeAspect="1" noChangeArrowheads="1"/>
          </p:cNvPicPr>
          <p:nvPr/>
        </p:nvPicPr>
        <p:blipFill>
          <a:blip r:embed="rId3" cstate="print"/>
          <a:srcRect/>
          <a:stretch>
            <a:fillRect/>
          </a:stretch>
        </p:blipFill>
        <p:spPr bwMode="auto">
          <a:xfrm>
            <a:off x="1752600" y="3771900"/>
            <a:ext cx="2133600" cy="284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96240"/>
            <a:ext cx="6202680" cy="518160"/>
          </a:xfrm>
        </p:spPr>
        <p:txBody>
          <a:bodyPr>
            <a:normAutofit fontScale="90000"/>
          </a:bodyPr>
          <a:lstStyle/>
          <a:p>
            <a:pPr algn="ctr"/>
            <a:r>
              <a:rPr lang="en-US" dirty="0" smtClean="0"/>
              <a:t>EXERCISE</a:t>
            </a:r>
            <a:endParaRPr lang="en-US" dirty="0"/>
          </a:p>
        </p:txBody>
      </p:sp>
      <p:sp>
        <p:nvSpPr>
          <p:cNvPr id="3" name="Content Placeholder 2"/>
          <p:cNvSpPr>
            <a:spLocks noGrp="1"/>
          </p:cNvSpPr>
          <p:nvPr>
            <p:ph idx="1"/>
          </p:nvPr>
        </p:nvSpPr>
        <p:spPr>
          <a:xfrm>
            <a:off x="304800" y="914400"/>
            <a:ext cx="8458200" cy="1295400"/>
          </a:xfrm>
        </p:spPr>
        <p:txBody>
          <a:bodyPr>
            <a:normAutofit/>
          </a:bodyPr>
          <a:lstStyle/>
          <a:p>
            <a:pPr algn="just"/>
            <a:r>
              <a:rPr lang="en-US" sz="2400" dirty="0" smtClean="0"/>
              <a:t>Determine which of the following types of relationships are more likely to be </a:t>
            </a:r>
            <a:r>
              <a:rPr lang="en-US" sz="2400" b="1" u="sng" dirty="0" smtClean="0"/>
              <a:t>GEMEINSCHAFT</a:t>
            </a:r>
            <a:r>
              <a:rPr lang="en-US" sz="2400" dirty="0" smtClean="0"/>
              <a:t> or </a:t>
            </a:r>
            <a:r>
              <a:rPr lang="en-US" sz="2400" b="1" u="sng" dirty="0" smtClean="0"/>
              <a:t>GESELLCHAFT</a:t>
            </a:r>
            <a:r>
              <a:rPr lang="en-US" sz="2400" dirty="0" smtClean="0"/>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graphicFrame>
        <p:nvGraphicFramePr>
          <p:cNvPr id="5" name="Table 4"/>
          <p:cNvGraphicFramePr>
            <a:graphicFrameLocks noGrp="1"/>
          </p:cNvGraphicFramePr>
          <p:nvPr/>
        </p:nvGraphicFramePr>
        <p:xfrm>
          <a:off x="457200" y="2209801"/>
          <a:ext cx="8229600" cy="4177397"/>
        </p:xfrm>
        <a:graphic>
          <a:graphicData uri="http://schemas.openxmlformats.org/drawingml/2006/table">
            <a:tbl>
              <a:tblPr firstRow="1" bandRow="1">
                <a:tableStyleId>{5C22544A-7EE6-4342-B048-85BDC9FD1C3A}</a:tableStyleId>
              </a:tblPr>
              <a:tblGrid>
                <a:gridCol w="4800600"/>
                <a:gridCol w="1905000"/>
                <a:gridCol w="1524000"/>
              </a:tblGrid>
              <a:tr h="348943">
                <a:tc>
                  <a:txBody>
                    <a:bodyPr/>
                    <a:lstStyle/>
                    <a:p>
                      <a:r>
                        <a:rPr lang="en-US" dirty="0" smtClean="0"/>
                        <a:t>RELATIONSHIP</a:t>
                      </a:r>
                      <a:endParaRPr lang="en-US" dirty="0"/>
                    </a:p>
                  </a:txBody>
                  <a:tcPr/>
                </a:tc>
                <a:tc>
                  <a:txBody>
                    <a:bodyPr/>
                    <a:lstStyle/>
                    <a:p>
                      <a:pPr algn="ctr"/>
                      <a:r>
                        <a:rPr lang="en-US" sz="1200" dirty="0" smtClean="0"/>
                        <a:t>GEMEINSCHAFT</a:t>
                      </a:r>
                      <a:endParaRPr lang="en-US" sz="1200" dirty="0"/>
                    </a:p>
                  </a:txBody>
                  <a:tcPr/>
                </a:tc>
                <a:tc>
                  <a:txBody>
                    <a:bodyPr/>
                    <a:lstStyle/>
                    <a:p>
                      <a:pPr algn="ctr"/>
                      <a:r>
                        <a:rPr lang="en-US" sz="1200" dirty="0" smtClean="0"/>
                        <a:t>GESELLSCHAFT</a:t>
                      </a:r>
                      <a:endParaRPr lang="en-US" sz="1200" dirty="0"/>
                    </a:p>
                  </a:txBody>
                  <a:tcPr/>
                </a:tc>
              </a:tr>
              <a:tr h="37166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FRIEND/FRIEND</a:t>
                      </a:r>
                    </a:p>
                  </a:txBody>
                  <a:tcPr/>
                </a:tc>
                <a:tc>
                  <a:txBody>
                    <a:bodyPr/>
                    <a:lstStyle/>
                    <a:p>
                      <a:endParaRPr lang="en-US" dirty="0"/>
                    </a:p>
                  </a:txBody>
                  <a:tcPr/>
                </a:tc>
                <a:tc>
                  <a:txBody>
                    <a:bodyPr/>
                    <a:lstStyle/>
                    <a:p>
                      <a:endParaRPr lang="en-US"/>
                    </a:p>
                  </a:txBody>
                  <a:tcPr/>
                </a:tc>
              </a:tr>
              <a:tr h="348943">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WIFE/HUSBAND</a:t>
                      </a:r>
                    </a:p>
                  </a:txBody>
                  <a:tcPr/>
                </a:tc>
                <a:tc>
                  <a:txBody>
                    <a:bodyPr/>
                    <a:lstStyle/>
                    <a:p>
                      <a:endParaRPr lang="en-US" dirty="0"/>
                    </a:p>
                  </a:txBody>
                  <a:tcPr/>
                </a:tc>
                <a:tc>
                  <a:txBody>
                    <a:bodyPr/>
                    <a:lstStyle/>
                    <a:p>
                      <a:endParaRPr lang="en-US" dirty="0"/>
                    </a:p>
                  </a:txBody>
                  <a:tcPr/>
                </a:tc>
              </a:tr>
              <a:tr h="348943">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DOCTOR/PATIENT</a:t>
                      </a:r>
                    </a:p>
                  </a:txBody>
                  <a:tcPr/>
                </a:tc>
                <a:tc>
                  <a:txBody>
                    <a:bodyPr/>
                    <a:lstStyle/>
                    <a:p>
                      <a:endParaRPr lang="en-US" dirty="0"/>
                    </a:p>
                  </a:txBody>
                  <a:tcPr/>
                </a:tc>
                <a:tc>
                  <a:txBody>
                    <a:bodyPr/>
                    <a:lstStyle/>
                    <a:p>
                      <a:endParaRPr lang="en-US"/>
                    </a:p>
                  </a:txBody>
                  <a:tcPr/>
                </a:tc>
              </a:tr>
              <a:tr h="348943">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RETAILER/CUSTOMER</a:t>
                      </a:r>
                    </a:p>
                  </a:txBody>
                  <a:tcPr/>
                </a:tc>
                <a:tc>
                  <a:txBody>
                    <a:bodyPr/>
                    <a:lstStyle/>
                    <a:p>
                      <a:endParaRPr lang="en-US"/>
                    </a:p>
                  </a:txBody>
                  <a:tcPr/>
                </a:tc>
                <a:tc>
                  <a:txBody>
                    <a:bodyPr/>
                    <a:lstStyle/>
                    <a:p>
                      <a:endParaRPr lang="en-US"/>
                    </a:p>
                  </a:txBody>
                  <a:tcPr/>
                </a:tc>
              </a:tr>
              <a:tr h="348943">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MINISTER/PARISHIONER</a:t>
                      </a:r>
                    </a:p>
                  </a:txBody>
                  <a:tcPr/>
                </a:tc>
                <a:tc>
                  <a:txBody>
                    <a:bodyPr/>
                    <a:lstStyle/>
                    <a:p>
                      <a:endParaRPr lang="en-US"/>
                    </a:p>
                  </a:txBody>
                  <a:tcPr/>
                </a:tc>
                <a:tc>
                  <a:txBody>
                    <a:bodyPr/>
                    <a:lstStyle/>
                    <a:p>
                      <a:endParaRPr lang="en-US"/>
                    </a:p>
                  </a:txBody>
                  <a:tcPr/>
                </a:tc>
              </a:tr>
              <a:tr h="348943">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PARENT/CHILD</a:t>
                      </a:r>
                    </a:p>
                  </a:txBody>
                  <a:tcPr/>
                </a:tc>
                <a:tc>
                  <a:txBody>
                    <a:bodyPr/>
                    <a:lstStyle/>
                    <a:p>
                      <a:endParaRPr lang="en-US"/>
                    </a:p>
                  </a:txBody>
                  <a:tcPr/>
                </a:tc>
                <a:tc>
                  <a:txBody>
                    <a:bodyPr/>
                    <a:lstStyle/>
                    <a:p>
                      <a:endParaRPr lang="en-US"/>
                    </a:p>
                  </a:txBody>
                  <a:tcPr/>
                </a:tc>
              </a:tr>
              <a:tr h="348943">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WORKER/BOSS</a:t>
                      </a:r>
                    </a:p>
                  </a:txBody>
                  <a:tcPr/>
                </a:tc>
                <a:tc>
                  <a:txBody>
                    <a:bodyPr/>
                    <a:lstStyle/>
                    <a:p>
                      <a:endParaRPr lang="en-US" dirty="0"/>
                    </a:p>
                  </a:txBody>
                  <a:tcPr/>
                </a:tc>
                <a:tc>
                  <a:txBody>
                    <a:bodyPr/>
                    <a:lstStyle/>
                    <a:p>
                      <a:endParaRPr lang="en-US" dirty="0"/>
                    </a:p>
                  </a:txBody>
                  <a:tcPr/>
                </a:tc>
              </a:tr>
              <a:tr h="348943">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LECTURER/STUDENT</a:t>
                      </a:r>
                    </a:p>
                  </a:txBody>
                  <a:tcPr/>
                </a:tc>
                <a:tc>
                  <a:txBody>
                    <a:bodyPr/>
                    <a:lstStyle/>
                    <a:p>
                      <a:endParaRPr lang="en-US"/>
                    </a:p>
                  </a:txBody>
                  <a:tcPr/>
                </a:tc>
                <a:tc>
                  <a:txBody>
                    <a:bodyPr/>
                    <a:lstStyle/>
                    <a:p>
                      <a:endParaRPr lang="en-US" dirty="0"/>
                    </a:p>
                  </a:txBody>
                  <a:tcPr/>
                </a:tc>
              </a:tr>
              <a:tr h="359859">
                <a:tc>
                  <a:txBody>
                    <a:bodyPr/>
                    <a:lstStyle/>
                    <a:p>
                      <a:r>
                        <a:rPr lang="en-US" b="1" dirty="0" smtClean="0"/>
                        <a:t>PRIMARY SCHOOL TEACHER/PUPIL</a:t>
                      </a:r>
                      <a:endParaRPr lang="en-US" b="1" dirty="0"/>
                    </a:p>
                  </a:txBody>
                  <a:tcPr/>
                </a:tc>
                <a:tc>
                  <a:txBody>
                    <a:bodyPr/>
                    <a:lstStyle/>
                    <a:p>
                      <a:endParaRPr lang="en-US"/>
                    </a:p>
                  </a:txBody>
                  <a:tcPr/>
                </a:tc>
                <a:tc>
                  <a:txBody>
                    <a:bodyPr/>
                    <a:lstStyle/>
                    <a:p>
                      <a:endParaRPr lang="en-US" dirty="0"/>
                    </a:p>
                  </a:txBody>
                  <a:tcPr/>
                </a:tc>
              </a:tr>
              <a:tr h="513897">
                <a:tc>
                  <a:txBody>
                    <a:bodyPr/>
                    <a:lstStyle/>
                    <a:p>
                      <a:r>
                        <a:rPr lang="en-US" b="1" dirty="0" smtClean="0"/>
                        <a:t>CO-WORKER/CO-WORKER</a:t>
                      </a:r>
                      <a:endParaRPr lang="en-US" b="1" dirty="0"/>
                    </a:p>
                  </a:txBody>
                  <a:tcPr/>
                </a:tc>
                <a:tc>
                  <a:txBody>
                    <a:bodyPr/>
                    <a:lstStyle/>
                    <a:p>
                      <a:endParaRPr lang="en-US"/>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83880" cy="1051560"/>
          </a:xfrm>
        </p:spPr>
        <p:txBody>
          <a:bodyPr/>
          <a:lstStyle/>
          <a:p>
            <a:pPr algn="ctr"/>
            <a:r>
              <a:rPr lang="en-US" dirty="0" smtClean="0">
                <a:effectLst>
                  <a:outerShdw blurRad="38100" dist="38100" dir="2700000" algn="tl">
                    <a:srgbClr val="000000">
                      <a:alpha val="43137"/>
                    </a:srgbClr>
                  </a:outerShdw>
                </a:effectLst>
              </a:rPr>
              <a:t>MAX WEBER (1864-1920)</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752600"/>
            <a:ext cx="6172200" cy="4187952"/>
          </a:xfrm>
        </p:spPr>
        <p:txBody>
          <a:bodyPr/>
          <a:lstStyle/>
          <a:p>
            <a:r>
              <a:rPr lang="en-US" b="1" i="1" u="sng" dirty="0" smtClean="0"/>
              <a:t>Contributions to Sociology</a:t>
            </a:r>
            <a:r>
              <a:rPr lang="en-US" i="1" dirty="0" smtClean="0"/>
              <a:t>:</a:t>
            </a:r>
          </a:p>
          <a:p>
            <a:pPr lvl="1"/>
            <a:r>
              <a:rPr lang="en-US" dirty="0" smtClean="0"/>
              <a:t>Social Action Theory (Micro)</a:t>
            </a:r>
          </a:p>
          <a:p>
            <a:pPr lvl="1"/>
            <a:r>
              <a:rPr lang="en-US" dirty="0" err="1" smtClean="0"/>
              <a:t>Verstehen</a:t>
            </a:r>
            <a:endParaRPr lang="en-US" dirty="0" smtClean="0"/>
          </a:p>
          <a:p>
            <a:pPr lvl="1"/>
            <a:r>
              <a:rPr lang="en-US" dirty="0" smtClean="0"/>
              <a:t>Rationality</a:t>
            </a:r>
            <a:endParaRPr lang="en-US" dirty="0" smtClean="0"/>
          </a:p>
          <a:p>
            <a:pPr lvl="1"/>
            <a:r>
              <a:rPr lang="en-US" dirty="0" smtClean="0"/>
              <a:t>Bureaucracy</a:t>
            </a:r>
          </a:p>
          <a:p>
            <a:pPr lvl="1"/>
            <a:r>
              <a:rPr lang="en-US" dirty="0" smtClean="0"/>
              <a:t>Authority</a:t>
            </a:r>
          </a:p>
          <a:p>
            <a:pPr lvl="1"/>
            <a:r>
              <a:rPr lang="en-US" dirty="0" smtClean="0"/>
              <a:t>The </a:t>
            </a:r>
            <a:r>
              <a:rPr lang="en-US" dirty="0" smtClean="0"/>
              <a:t>Protestant </a:t>
            </a:r>
            <a:r>
              <a:rPr lang="en-US" dirty="0" smtClean="0"/>
              <a:t>Ethic &amp; the </a:t>
            </a:r>
          </a:p>
          <a:p>
            <a:pPr lvl="1">
              <a:buNone/>
            </a:pPr>
            <a:r>
              <a:rPr lang="en-US" dirty="0" smtClean="0"/>
              <a:t>	</a:t>
            </a:r>
            <a:r>
              <a:rPr lang="en-US" dirty="0" smtClean="0"/>
              <a:t>Spirit of Capitalism</a:t>
            </a:r>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pic>
        <p:nvPicPr>
          <p:cNvPr id="33793" name="Picture 1"/>
          <p:cNvPicPr>
            <a:picLocks noChangeAspect="1" noChangeArrowheads="1"/>
          </p:cNvPicPr>
          <p:nvPr/>
        </p:nvPicPr>
        <p:blipFill>
          <a:blip r:embed="rId2" cstate="print"/>
          <a:srcRect/>
          <a:stretch>
            <a:fillRect/>
          </a:stretch>
        </p:blipFill>
        <p:spPr bwMode="auto">
          <a:xfrm>
            <a:off x="5782776" y="2971800"/>
            <a:ext cx="2389674" cy="3028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57200"/>
            <a:ext cx="8183880" cy="975360"/>
          </a:xfrm>
        </p:spPr>
        <p:txBody>
          <a:bodyPr/>
          <a:lstStyle/>
          <a:p>
            <a:pPr algn="ctr"/>
            <a:r>
              <a:rPr lang="en-US" dirty="0" smtClean="0"/>
              <a:t>SOCIAL ACTION THEORY </a:t>
            </a:r>
            <a:endParaRPr lang="en-US" dirty="0"/>
          </a:p>
        </p:txBody>
      </p:sp>
      <p:sp>
        <p:nvSpPr>
          <p:cNvPr id="5" name="Content Placeholder 4"/>
          <p:cNvSpPr>
            <a:spLocks noGrp="1"/>
          </p:cNvSpPr>
          <p:nvPr>
            <p:ph idx="1"/>
          </p:nvPr>
        </p:nvSpPr>
        <p:spPr>
          <a:xfrm>
            <a:off x="533400" y="1600200"/>
            <a:ext cx="8183880" cy="4572000"/>
          </a:xfrm>
        </p:spPr>
        <p:txBody>
          <a:bodyPr>
            <a:normAutofit fontScale="92500" lnSpcReduction="20000"/>
          </a:bodyPr>
          <a:lstStyle/>
          <a:p>
            <a:pPr algn="just"/>
            <a:r>
              <a:rPr lang="en-US" dirty="0" smtClean="0"/>
              <a:t>Weber is the founding father of the Social Action theory.</a:t>
            </a:r>
          </a:p>
          <a:p>
            <a:pPr algn="just"/>
            <a:r>
              <a:rPr lang="en-US" dirty="0" smtClean="0"/>
              <a:t>This </a:t>
            </a:r>
            <a:r>
              <a:rPr lang="en-US" dirty="0" smtClean="0"/>
              <a:t>is </a:t>
            </a:r>
            <a:r>
              <a:rPr lang="en-US" dirty="0" smtClean="0"/>
              <a:t>also known as the “Micro” or interpretive </a:t>
            </a:r>
            <a:r>
              <a:rPr lang="en-US" dirty="0" smtClean="0"/>
              <a:t>perspective.</a:t>
            </a:r>
          </a:p>
          <a:p>
            <a:pPr algn="just"/>
            <a:r>
              <a:rPr lang="en-US" dirty="0" smtClean="0"/>
              <a:t>In this view, individuals are considered </a:t>
            </a:r>
            <a:r>
              <a:rPr lang="en-US" dirty="0" smtClean="0"/>
              <a:t>powerful social actors who control their destiny.</a:t>
            </a:r>
            <a:endParaRPr lang="en-US" dirty="0" smtClean="0"/>
          </a:p>
          <a:p>
            <a:pPr algn="just"/>
            <a:r>
              <a:rPr lang="en-US" dirty="0" smtClean="0"/>
              <a:t>These theorists </a:t>
            </a:r>
            <a:r>
              <a:rPr lang="en-US" dirty="0" smtClean="0"/>
              <a:t>believe that the individual determines and shapes </a:t>
            </a:r>
            <a:r>
              <a:rPr lang="en-US" dirty="0" err="1" smtClean="0"/>
              <a:t>behaviour</a:t>
            </a:r>
            <a:r>
              <a:rPr lang="en-US" dirty="0"/>
              <a:t> </a:t>
            </a:r>
            <a:r>
              <a:rPr lang="en-US" dirty="0" smtClean="0"/>
              <a:t>and what the institutions</a:t>
            </a:r>
            <a:r>
              <a:rPr lang="en-US" dirty="0" smtClean="0"/>
              <a:t>.</a:t>
            </a:r>
          </a:p>
          <a:p>
            <a:pPr algn="just"/>
            <a:r>
              <a:rPr lang="en-US" dirty="0" smtClean="0"/>
              <a:t>Society is a product of human actions.</a:t>
            </a:r>
            <a:endParaRPr lang="en-US" dirty="0" smtClean="0"/>
          </a:p>
          <a:p>
            <a:pPr marL="0" indent="0" algn="just">
              <a:buNone/>
            </a:pPr>
            <a:endParaRPr lang="en-US" dirty="0"/>
          </a:p>
          <a:p>
            <a:pPr marL="0" indent="0" algn="ctr">
              <a:buNone/>
            </a:pPr>
            <a:r>
              <a:rPr lang="en-US" b="1" u="sng" dirty="0" smtClean="0"/>
              <a:t>Individual </a:t>
            </a:r>
            <a:r>
              <a:rPr lang="en-US" b="1" u="sng" dirty="0" smtClean="0">
                <a:sym typeface="Wingdings" pitchFamily="2" charset="2"/>
              </a:rPr>
              <a:t> Institutions &amp; Structures</a:t>
            </a:r>
            <a:endParaRPr lang="en-US" b="1" u="sn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609600"/>
            <a:ext cx="8183880" cy="3429000"/>
          </a:xfrm>
        </p:spPr>
        <p:txBody>
          <a:bodyPr>
            <a:normAutofit/>
          </a:bodyPr>
          <a:lstStyle/>
          <a:p>
            <a:pPr algn="just"/>
            <a:r>
              <a:rPr lang="en-US" dirty="0" smtClean="0"/>
              <a:t>Weber defined</a:t>
            </a:r>
            <a:r>
              <a:rPr lang="en-US" dirty="0" smtClean="0"/>
              <a:t> a ‘social action’ </a:t>
            </a:r>
            <a:r>
              <a:rPr lang="en-US" dirty="0" smtClean="0"/>
              <a:t>as an </a:t>
            </a:r>
            <a:r>
              <a:rPr lang="en-US" dirty="0" smtClean="0"/>
              <a:t>action carried out by an individual to which an individual attached a meaning</a:t>
            </a:r>
            <a:r>
              <a:rPr lang="en-US" dirty="0" smtClean="0"/>
              <a:t>.</a:t>
            </a:r>
          </a:p>
          <a:p>
            <a:pPr algn="just"/>
            <a:r>
              <a:rPr lang="en-US" dirty="0" smtClean="0"/>
              <a:t>For example, an accident on a bike is a not a social action because it happened unintentionally, but a person cutting down a tree is or lighting a candle.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pic>
        <p:nvPicPr>
          <p:cNvPr id="61442" name="Picture 2"/>
          <p:cNvPicPr>
            <a:picLocks noChangeAspect="1" noChangeArrowheads="1"/>
          </p:cNvPicPr>
          <p:nvPr/>
        </p:nvPicPr>
        <p:blipFill>
          <a:blip r:embed="rId2" cstate="print"/>
          <a:srcRect/>
          <a:stretch>
            <a:fillRect/>
          </a:stretch>
        </p:blipFill>
        <p:spPr bwMode="auto">
          <a:xfrm>
            <a:off x="609600" y="4114800"/>
            <a:ext cx="3686175" cy="2219325"/>
          </a:xfrm>
          <a:prstGeom prst="rect">
            <a:avLst/>
          </a:prstGeom>
          <a:noFill/>
          <a:ln w="9525">
            <a:noFill/>
            <a:miter lim="800000"/>
            <a:headEnd/>
            <a:tailEnd/>
          </a:ln>
          <a:effectLst/>
        </p:spPr>
      </p:pic>
      <p:pic>
        <p:nvPicPr>
          <p:cNvPr id="61443" name="Picture 3"/>
          <p:cNvPicPr>
            <a:picLocks noChangeAspect="1" noChangeArrowheads="1"/>
          </p:cNvPicPr>
          <p:nvPr/>
        </p:nvPicPr>
        <p:blipFill>
          <a:blip r:embed="rId3" cstate="print"/>
          <a:srcRect/>
          <a:stretch>
            <a:fillRect/>
          </a:stretch>
        </p:blipFill>
        <p:spPr bwMode="auto">
          <a:xfrm>
            <a:off x="4572000" y="4191000"/>
            <a:ext cx="1828800" cy="2048806"/>
          </a:xfrm>
          <a:prstGeom prst="rect">
            <a:avLst/>
          </a:prstGeom>
          <a:noFill/>
          <a:ln w="9525">
            <a:noFill/>
            <a:miter lim="800000"/>
            <a:headEnd/>
            <a:tailEnd/>
          </a:ln>
          <a:effectLst/>
        </p:spPr>
      </p:pic>
      <p:pic>
        <p:nvPicPr>
          <p:cNvPr id="61444" name="Picture 4"/>
          <p:cNvPicPr>
            <a:picLocks noChangeAspect="1" noChangeArrowheads="1"/>
          </p:cNvPicPr>
          <p:nvPr/>
        </p:nvPicPr>
        <p:blipFill>
          <a:blip r:embed="rId4" cstate="print"/>
          <a:srcRect/>
          <a:stretch>
            <a:fillRect/>
          </a:stretch>
        </p:blipFill>
        <p:spPr bwMode="auto">
          <a:xfrm>
            <a:off x="6705599" y="4191000"/>
            <a:ext cx="1720645" cy="190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183880" cy="822960"/>
          </a:xfrm>
        </p:spPr>
        <p:txBody>
          <a:bodyPr/>
          <a:lstStyle/>
          <a:p>
            <a:pPr algn="ctr"/>
            <a:r>
              <a:rPr lang="en-US" dirty="0" smtClean="0"/>
              <a:t>VERSTEHEN</a:t>
            </a:r>
            <a:endParaRPr lang="en-US" dirty="0"/>
          </a:p>
        </p:txBody>
      </p:sp>
      <p:sp>
        <p:nvSpPr>
          <p:cNvPr id="5" name="Content Placeholder 4"/>
          <p:cNvSpPr>
            <a:spLocks noGrp="1"/>
          </p:cNvSpPr>
          <p:nvPr>
            <p:ph idx="1"/>
          </p:nvPr>
        </p:nvSpPr>
        <p:spPr>
          <a:xfrm>
            <a:off x="533400" y="1600200"/>
            <a:ext cx="8183880" cy="4572000"/>
          </a:xfrm>
        </p:spPr>
        <p:txBody>
          <a:bodyPr>
            <a:normAutofit lnSpcReduction="10000"/>
          </a:bodyPr>
          <a:lstStyle/>
          <a:p>
            <a:pPr algn="just"/>
            <a:r>
              <a:rPr lang="en-US" dirty="0" smtClean="0"/>
              <a:t>Taking the micro perspective into account, Weber came up with the notion of </a:t>
            </a:r>
            <a:r>
              <a:rPr lang="en-US" dirty="0" err="1" smtClean="0"/>
              <a:t>verstehen</a:t>
            </a:r>
            <a:r>
              <a:rPr lang="en-US" dirty="0" smtClean="0"/>
              <a:t>.</a:t>
            </a:r>
          </a:p>
          <a:p>
            <a:pPr algn="just"/>
            <a:r>
              <a:rPr lang="en-US" dirty="0" smtClean="0"/>
              <a:t>Weber suggested that everyone should apply </a:t>
            </a:r>
            <a:r>
              <a:rPr lang="en-US" dirty="0" err="1"/>
              <a:t>v</a:t>
            </a:r>
            <a:r>
              <a:rPr lang="en-US" dirty="0" err="1" smtClean="0"/>
              <a:t>erstehen</a:t>
            </a:r>
            <a:r>
              <a:rPr lang="en-US" dirty="0" smtClean="0"/>
              <a:t> (understanding) when examining people’s actions and </a:t>
            </a:r>
            <a:r>
              <a:rPr lang="en-US" dirty="0" err="1" smtClean="0"/>
              <a:t>behaviours</a:t>
            </a:r>
            <a:r>
              <a:rPr lang="en-US" dirty="0" smtClean="0"/>
              <a:t>.</a:t>
            </a:r>
          </a:p>
          <a:p>
            <a:pPr algn="just"/>
            <a:r>
              <a:rPr lang="en-US" dirty="0" smtClean="0"/>
              <a:t>The whole idea of </a:t>
            </a:r>
            <a:r>
              <a:rPr lang="en-US" dirty="0" err="1" smtClean="0"/>
              <a:t>verstehen</a:t>
            </a:r>
            <a:r>
              <a:rPr lang="en-US" dirty="0" smtClean="0"/>
              <a:t> is to put yourself in the other person’s shoes when trying to explain why an action was committed.</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xmlns="" val="25647497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83880" cy="1051560"/>
          </a:xfrm>
        </p:spPr>
        <p:txBody>
          <a:bodyPr/>
          <a:lstStyle/>
          <a:p>
            <a:pPr algn="ctr"/>
            <a:r>
              <a:rPr lang="en-US" dirty="0" smtClean="0"/>
              <a:t>RATIONALITY</a:t>
            </a:r>
            <a:endParaRPr lang="en-US" dirty="0"/>
          </a:p>
        </p:txBody>
      </p:sp>
      <p:sp>
        <p:nvSpPr>
          <p:cNvPr id="5" name="Content Placeholder 4"/>
          <p:cNvSpPr>
            <a:spLocks noGrp="1"/>
          </p:cNvSpPr>
          <p:nvPr>
            <p:ph idx="1"/>
          </p:nvPr>
        </p:nvSpPr>
        <p:spPr>
          <a:xfrm>
            <a:off x="533400" y="1524000"/>
            <a:ext cx="8153400" cy="4724400"/>
          </a:xfrm>
        </p:spPr>
        <p:txBody>
          <a:bodyPr/>
          <a:lstStyle/>
          <a:p>
            <a:pPr algn="just"/>
            <a:r>
              <a:rPr lang="en-US" dirty="0" smtClean="0"/>
              <a:t>Weber was intrigued with </a:t>
            </a:r>
            <a:r>
              <a:rPr lang="en-US" dirty="0" err="1" smtClean="0"/>
              <a:t>Tonnies</a:t>
            </a:r>
            <a:r>
              <a:rPr lang="en-US" dirty="0" smtClean="0"/>
              <a:t> view that people act with a variety of motives.</a:t>
            </a:r>
          </a:p>
          <a:p>
            <a:pPr algn="just"/>
            <a:r>
              <a:rPr lang="en-US" dirty="0" smtClean="0"/>
              <a:t>Weber compared Traditional &amp; Modern societies and advocated that people became more rational as the society became more modern.</a:t>
            </a:r>
          </a:p>
          <a:p>
            <a:pPr algn="just"/>
            <a:r>
              <a:rPr lang="en-US" dirty="0" smtClean="0"/>
              <a:t>Weber defined rational as </a:t>
            </a:r>
            <a:r>
              <a:rPr lang="en-US" u="sng" dirty="0" smtClean="0"/>
              <a:t>calculating</a:t>
            </a:r>
            <a:r>
              <a:rPr lang="en-US" dirty="0" smtClean="0"/>
              <a:t> and </a:t>
            </a:r>
            <a:r>
              <a:rPr lang="en-US" u="sng" dirty="0" smtClean="0"/>
              <a:t>logically</a:t>
            </a:r>
            <a:r>
              <a:rPr lang="en-US" dirty="0" smtClean="0"/>
              <a:t> deciding upon something.</a:t>
            </a:r>
          </a:p>
          <a:p>
            <a:pPr algn="just"/>
            <a:r>
              <a:rPr lang="en-US" dirty="0"/>
              <a:t>The opposite for rational was “non-rational” or non-calculating</a:t>
            </a:r>
            <a:r>
              <a:rPr lang="en-US" dirty="0" smtClean="0"/>
              <a: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xmlns="" val="34944642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377952"/>
            <a:ext cx="8183880" cy="5108448"/>
          </a:xfrm>
        </p:spPr>
        <p:txBody>
          <a:bodyPr/>
          <a:lstStyle/>
          <a:p>
            <a:pPr algn="just"/>
            <a:r>
              <a:rPr lang="en-US" dirty="0" smtClean="0"/>
              <a:t>In pre-modern societies, people were more likely to engage in non-rational </a:t>
            </a:r>
            <a:r>
              <a:rPr lang="en-US" dirty="0" err="1" smtClean="0"/>
              <a:t>behaviour</a:t>
            </a:r>
            <a:r>
              <a:rPr lang="en-US" dirty="0" smtClean="0"/>
              <a:t>. </a:t>
            </a:r>
          </a:p>
          <a:p>
            <a:pPr algn="just"/>
            <a:r>
              <a:rPr lang="en-US" dirty="0" smtClean="0"/>
              <a:t>They were less calculating and less concerned about achieving larger ends.</a:t>
            </a:r>
          </a:p>
          <a:p>
            <a:pPr algn="just"/>
            <a:r>
              <a:rPr lang="en-US" dirty="0" smtClean="0"/>
              <a:t>People did things simply because they enjoyed them.</a:t>
            </a:r>
          </a:p>
          <a:p>
            <a:pPr algn="just"/>
            <a:r>
              <a:rPr lang="en-US" dirty="0" smtClean="0"/>
              <a:t>For e.g. – when a pre-modern person had enough food to eat and were living comfortable, they were content and stopped working.</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pic>
        <p:nvPicPr>
          <p:cNvPr id="29697" name="Picture 1"/>
          <p:cNvPicPr>
            <a:picLocks noChangeAspect="1" noChangeArrowheads="1"/>
          </p:cNvPicPr>
          <p:nvPr/>
        </p:nvPicPr>
        <p:blipFill>
          <a:blip r:embed="rId2" cstate="print"/>
          <a:srcRect/>
          <a:stretch>
            <a:fillRect/>
          </a:stretch>
        </p:blipFill>
        <p:spPr bwMode="auto">
          <a:xfrm>
            <a:off x="5562600" y="5029200"/>
            <a:ext cx="2219325" cy="1676823"/>
          </a:xfrm>
          <a:prstGeom prst="rect">
            <a:avLst/>
          </a:prstGeom>
          <a:noFill/>
          <a:ln w="9525">
            <a:noFill/>
            <a:miter lim="800000"/>
            <a:headEnd/>
            <a:tailEnd/>
          </a:ln>
          <a:effectLst/>
        </p:spPr>
      </p:pic>
    </p:spTree>
    <p:extLst>
      <p:ext uri="{BB962C8B-B14F-4D97-AF65-F5344CB8AC3E}">
        <p14:creationId xmlns:p14="http://schemas.microsoft.com/office/powerpoint/2010/main" xmlns="" val="6812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304800"/>
            <a:ext cx="8412480" cy="899160"/>
          </a:xfrm>
        </p:spPr>
        <p:txBody>
          <a:bodyPr>
            <a:normAutofit/>
          </a:bodyPr>
          <a:lstStyle/>
          <a:p>
            <a:pPr algn="ctr"/>
            <a:r>
              <a:rPr lang="en-US" dirty="0" smtClean="0"/>
              <a:t>SOCIOLOGY IN GERMANY</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295400"/>
            <a:ext cx="8183880" cy="3657600"/>
          </a:xfrm>
        </p:spPr>
        <p:txBody>
          <a:bodyPr/>
          <a:lstStyle/>
          <a:p>
            <a:pPr algn="just"/>
            <a:r>
              <a:rPr lang="en-US" dirty="0" smtClean="0"/>
              <a:t>So far we examined a history of the evolution of Sociology as a discipline.</a:t>
            </a:r>
          </a:p>
          <a:p>
            <a:pPr algn="just"/>
            <a:r>
              <a:rPr lang="en-US" dirty="0" smtClean="0"/>
              <a:t>We saw that Sociology emerged in Europe, more specifically in France, with the likes of Comte &amp; Durkheim.</a:t>
            </a:r>
          </a:p>
          <a:p>
            <a:pPr algn="just"/>
            <a:r>
              <a:rPr lang="en-US" dirty="0" smtClean="0"/>
              <a:t>In Germany, the discipline was introduced by Ferdinand </a:t>
            </a:r>
            <a:r>
              <a:rPr lang="en-US" dirty="0" err="1" smtClean="0"/>
              <a:t>T</a:t>
            </a:r>
            <a:r>
              <a:rPr lang="en-US" b="1" dirty="0" err="1" smtClean="0">
                <a:latin typeface="Courier New"/>
                <a:cs typeface="Courier New"/>
              </a:rPr>
              <a:t>ö</a:t>
            </a:r>
            <a:r>
              <a:rPr lang="en-US" dirty="0" err="1" smtClean="0"/>
              <a:t>nnies</a:t>
            </a:r>
            <a:r>
              <a:rPr lang="en-US" dirty="0" smtClean="0"/>
              <a:t> and Max Weber. </a:t>
            </a:r>
            <a:endParaRPr lang="en-US" dirty="0"/>
          </a:p>
        </p:txBody>
      </p:sp>
      <p:pic>
        <p:nvPicPr>
          <p:cNvPr id="5123" name="Picture 3"/>
          <p:cNvPicPr>
            <a:picLocks noChangeAspect="1" noChangeArrowheads="1"/>
          </p:cNvPicPr>
          <p:nvPr/>
        </p:nvPicPr>
        <p:blipFill>
          <a:blip r:embed="rId2" cstate="print"/>
          <a:srcRect/>
          <a:stretch>
            <a:fillRect/>
          </a:stretch>
        </p:blipFill>
        <p:spPr bwMode="auto">
          <a:xfrm>
            <a:off x="1295400" y="4495800"/>
            <a:ext cx="2524125" cy="1657350"/>
          </a:xfrm>
          <a:prstGeom prst="rect">
            <a:avLst/>
          </a:prstGeom>
          <a:noFill/>
          <a:ln w="9525">
            <a:noFill/>
            <a:miter lim="800000"/>
            <a:headEnd/>
            <a:tailEnd/>
          </a:ln>
          <a:effectLst/>
        </p:spPr>
      </p:pic>
      <p:pic>
        <p:nvPicPr>
          <p:cNvPr id="5124" name="Picture 4"/>
          <p:cNvPicPr>
            <a:picLocks noChangeAspect="1" noChangeArrowheads="1"/>
          </p:cNvPicPr>
          <p:nvPr/>
        </p:nvPicPr>
        <p:blipFill>
          <a:blip r:embed="rId3" cstate="print"/>
          <a:srcRect/>
          <a:stretch>
            <a:fillRect/>
          </a:stretch>
        </p:blipFill>
        <p:spPr bwMode="auto">
          <a:xfrm>
            <a:off x="5254653" y="4572000"/>
            <a:ext cx="2517747" cy="1666874"/>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336280" cy="5870448"/>
          </a:xfrm>
        </p:spPr>
        <p:txBody>
          <a:bodyPr>
            <a:normAutofit lnSpcReduction="10000"/>
          </a:bodyPr>
          <a:lstStyle/>
          <a:p>
            <a:pPr algn="just"/>
            <a:r>
              <a:rPr lang="en-US" dirty="0" smtClean="0"/>
              <a:t>In a modern society, people are considered more rational.</a:t>
            </a:r>
          </a:p>
          <a:p>
            <a:pPr algn="just"/>
            <a:r>
              <a:rPr lang="en-US" dirty="0" smtClean="0"/>
              <a:t>People tend to choose efficiency over fun.</a:t>
            </a:r>
          </a:p>
          <a:p>
            <a:pPr algn="just"/>
            <a:r>
              <a:rPr lang="en-US" dirty="0" smtClean="0"/>
              <a:t>They are more robot-like and tend to ignore </a:t>
            </a:r>
            <a:r>
              <a:rPr lang="en-US" dirty="0" smtClean="0"/>
              <a:t>emotions &amp; feelings </a:t>
            </a:r>
            <a:r>
              <a:rPr lang="en-US" dirty="0" smtClean="0"/>
              <a:t>over rationality.</a:t>
            </a:r>
          </a:p>
          <a:p>
            <a:pPr algn="just"/>
            <a:r>
              <a:rPr lang="en-US" dirty="0" smtClean="0"/>
              <a:t>They would logically decide on the pros &amp; cons of doing something.</a:t>
            </a:r>
          </a:p>
          <a:p>
            <a:pPr algn="just"/>
            <a:r>
              <a:rPr lang="en-US" dirty="0" smtClean="0"/>
              <a:t>For example, attending a university to attain a high-end job (according to Weber) is a rational decision.</a:t>
            </a:r>
          </a:p>
          <a:p>
            <a:pPr algn="just"/>
            <a:r>
              <a:rPr lang="en-US" dirty="0" smtClean="0"/>
              <a:t>A non-rational decision is to attend university because the student just feels to learn.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xmlns="" val="8719354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83880" cy="746760"/>
          </a:xfrm>
        </p:spPr>
        <p:txBody>
          <a:bodyPr>
            <a:normAutofit/>
          </a:bodyPr>
          <a:lstStyle/>
          <a:p>
            <a:pPr algn="ctr"/>
            <a:r>
              <a:rPr lang="en-US" dirty="0" smtClean="0"/>
              <a:t>BUREAUCRACY</a:t>
            </a:r>
            <a:endParaRPr lang="en-US" dirty="0"/>
          </a:p>
        </p:txBody>
      </p:sp>
      <p:sp>
        <p:nvSpPr>
          <p:cNvPr id="5" name="Content Placeholder 4"/>
          <p:cNvSpPr>
            <a:spLocks noGrp="1"/>
          </p:cNvSpPr>
          <p:nvPr>
            <p:ph idx="1"/>
          </p:nvPr>
        </p:nvSpPr>
        <p:spPr>
          <a:xfrm>
            <a:off x="533400" y="1371600"/>
            <a:ext cx="8183880" cy="4876800"/>
          </a:xfrm>
        </p:spPr>
        <p:txBody>
          <a:bodyPr>
            <a:normAutofit/>
          </a:bodyPr>
          <a:lstStyle/>
          <a:p>
            <a:pPr algn="just"/>
            <a:r>
              <a:rPr lang="en-US" dirty="0" smtClean="0"/>
              <a:t>Weber believed that Bureaucracies are a common feature in modern societies because individuals are more rational in Capitalist Industrial </a:t>
            </a:r>
            <a:r>
              <a:rPr lang="en-US" dirty="0" smtClean="0"/>
              <a:t>societies. </a:t>
            </a:r>
          </a:p>
          <a:p>
            <a:pPr algn="just"/>
            <a:r>
              <a:rPr lang="en-US" dirty="0" smtClean="0"/>
              <a:t>Bureaucracies exist at </a:t>
            </a:r>
            <a:r>
              <a:rPr lang="en-US" dirty="0" smtClean="0"/>
              <a:t>a large scale and a small scale.</a:t>
            </a:r>
          </a:p>
          <a:p>
            <a:pPr algn="just"/>
            <a:r>
              <a:rPr lang="en-US" dirty="0" smtClean="0"/>
              <a:t>It is a system with a complex set of rules and procedures, separate functions and a hierarchical of individuals determining authority.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xmlns="" val="8657477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81000"/>
            <a:ext cx="8183880" cy="4800600"/>
          </a:xfrm>
        </p:spPr>
        <p:txBody>
          <a:bodyPr>
            <a:normAutofit/>
          </a:bodyPr>
          <a:lstStyle/>
          <a:p>
            <a:pPr algn="just"/>
            <a:r>
              <a:rPr lang="en-US" dirty="0" smtClean="0"/>
              <a:t>Bureaucracies </a:t>
            </a:r>
            <a:r>
              <a:rPr lang="en-US" dirty="0" smtClean="0"/>
              <a:t>are well known in government offices but they also exist in all institutions including the family, religious, </a:t>
            </a:r>
            <a:r>
              <a:rPr lang="en-US" dirty="0" smtClean="0"/>
              <a:t>government, legal </a:t>
            </a:r>
            <a:r>
              <a:rPr lang="en-US" dirty="0" smtClean="0"/>
              <a:t>&amp; educational institutions.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pic>
        <p:nvPicPr>
          <p:cNvPr id="21505" name="Picture 1"/>
          <p:cNvPicPr>
            <a:picLocks noChangeAspect="1" noChangeArrowheads="1"/>
          </p:cNvPicPr>
          <p:nvPr/>
        </p:nvPicPr>
        <p:blipFill>
          <a:blip r:embed="rId2" cstate="print"/>
          <a:srcRect/>
          <a:stretch>
            <a:fillRect/>
          </a:stretch>
        </p:blipFill>
        <p:spPr bwMode="auto">
          <a:xfrm>
            <a:off x="685800" y="3048000"/>
            <a:ext cx="3963495" cy="3033713"/>
          </a:xfrm>
          <a:prstGeom prst="rect">
            <a:avLst/>
          </a:prstGeom>
          <a:noFill/>
          <a:ln w="9525">
            <a:noFill/>
            <a:miter lim="800000"/>
            <a:headEnd/>
            <a:tailEnd/>
          </a:ln>
          <a:effectLst/>
        </p:spPr>
      </p:pic>
      <p:pic>
        <p:nvPicPr>
          <p:cNvPr id="21506" name="Picture 2"/>
          <p:cNvPicPr>
            <a:picLocks noChangeAspect="1" noChangeArrowheads="1"/>
          </p:cNvPicPr>
          <p:nvPr/>
        </p:nvPicPr>
        <p:blipFill>
          <a:blip r:embed="rId3" cstate="print"/>
          <a:srcRect/>
          <a:stretch>
            <a:fillRect/>
          </a:stretch>
        </p:blipFill>
        <p:spPr bwMode="auto">
          <a:xfrm>
            <a:off x="4953000" y="2971800"/>
            <a:ext cx="3352800" cy="3025083"/>
          </a:xfrm>
          <a:prstGeom prst="rect">
            <a:avLst/>
          </a:prstGeom>
          <a:noFill/>
          <a:ln w="9525">
            <a:noFill/>
            <a:miter lim="800000"/>
            <a:headEnd/>
            <a:tailEnd/>
          </a:ln>
          <a:effectLst/>
        </p:spPr>
      </p:pic>
    </p:spTree>
    <p:extLst>
      <p:ext uri="{BB962C8B-B14F-4D97-AF65-F5344CB8AC3E}">
        <p14:creationId xmlns:p14="http://schemas.microsoft.com/office/powerpoint/2010/main" xmlns="" val="8657477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83880" cy="1051560"/>
          </a:xfrm>
        </p:spPr>
        <p:txBody>
          <a:bodyPr/>
          <a:lstStyle/>
          <a:p>
            <a:pPr algn="ctr"/>
            <a:r>
              <a:rPr lang="en-US" dirty="0" smtClean="0"/>
              <a:t>AUTHORITY</a:t>
            </a:r>
            <a:endParaRPr lang="en-US" dirty="0"/>
          </a:p>
        </p:txBody>
      </p:sp>
      <p:sp>
        <p:nvSpPr>
          <p:cNvPr id="3" name="Content Placeholder 2"/>
          <p:cNvSpPr>
            <a:spLocks noGrp="1"/>
          </p:cNvSpPr>
          <p:nvPr>
            <p:ph idx="1"/>
          </p:nvPr>
        </p:nvSpPr>
        <p:spPr>
          <a:xfrm>
            <a:off x="457200" y="1752600"/>
            <a:ext cx="8305800" cy="3429000"/>
          </a:xfrm>
        </p:spPr>
        <p:txBody>
          <a:bodyPr>
            <a:normAutofit/>
          </a:bodyPr>
          <a:lstStyle/>
          <a:p>
            <a:pPr algn="just"/>
            <a:r>
              <a:rPr lang="en-US" dirty="0" smtClean="0"/>
              <a:t>Weber (1957) identified three (3) types of authority:</a:t>
            </a:r>
          </a:p>
          <a:p>
            <a:pPr marL="514350" indent="-514350" algn="just">
              <a:buFont typeface="+mj-lt"/>
              <a:buAutoNum type="arabicPeriod"/>
            </a:pPr>
            <a:r>
              <a:rPr lang="en-US" dirty="0" smtClean="0"/>
              <a:t>RATIONAL-LEGAL</a:t>
            </a:r>
          </a:p>
          <a:p>
            <a:pPr marL="514350" indent="-514350" algn="just">
              <a:buFont typeface="+mj-lt"/>
              <a:buAutoNum type="arabicPeriod"/>
            </a:pPr>
            <a:r>
              <a:rPr lang="en-US" dirty="0" smtClean="0"/>
              <a:t>TRADITIONAL</a:t>
            </a:r>
          </a:p>
          <a:p>
            <a:pPr marL="514350" indent="-514350" algn="just">
              <a:buFont typeface="+mj-lt"/>
              <a:buAutoNum type="arabicPeriod"/>
            </a:pPr>
            <a:r>
              <a:rPr lang="en-US" dirty="0" smtClean="0"/>
              <a:t>CHARISMATIC</a:t>
            </a:r>
          </a:p>
          <a:p>
            <a:pPr marL="514350" indent="-514350" algn="just"/>
            <a:endParaRPr lang="en-US" dirty="0"/>
          </a:p>
        </p:txBody>
      </p:sp>
      <p:sp>
        <p:nvSpPr>
          <p:cNvPr id="4" name="Slide Number Placeholder 3"/>
          <p:cNvSpPr>
            <a:spLocks noGrp="1"/>
          </p:cNvSpPr>
          <p:nvPr>
            <p:ph type="sldNum" sz="quarter" idx="12"/>
          </p:nvPr>
        </p:nvSpPr>
        <p:spPr/>
        <p:txBody>
          <a:bodyPr/>
          <a:lstStyle/>
          <a:p>
            <a:fld id="{0A3DEA31-8F59-4425-9521-333733ECA440}" type="slidenum">
              <a:rPr lang="en-US" smtClean="0"/>
              <a:pPr/>
              <a:t>23</a:t>
            </a:fld>
            <a:endParaRPr lang="en-US"/>
          </a:p>
        </p:txBody>
      </p:sp>
    </p:spTree>
    <p:extLst>
      <p:ext uri="{BB962C8B-B14F-4D97-AF65-F5344CB8AC3E}">
        <p14:creationId xmlns:p14="http://schemas.microsoft.com/office/powerpoint/2010/main" xmlns="" val="41468114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10600" cy="5029200"/>
          </a:xfrm>
        </p:spPr>
        <p:txBody>
          <a:bodyPr>
            <a:normAutofit/>
          </a:bodyPr>
          <a:lstStyle/>
          <a:p>
            <a:pPr marL="514350" indent="-514350" algn="just">
              <a:buFont typeface="+mj-lt"/>
              <a:buAutoNum type="arabicPeriod"/>
            </a:pPr>
            <a:r>
              <a:rPr lang="en-US" u="sng" dirty="0" smtClean="0"/>
              <a:t>RATIONAL-LEGAL</a:t>
            </a:r>
            <a:r>
              <a:rPr lang="en-US" dirty="0" smtClean="0"/>
              <a:t>:</a:t>
            </a:r>
          </a:p>
          <a:p>
            <a:pPr marL="514350" indent="-514350" algn="just">
              <a:buNone/>
            </a:pPr>
            <a:r>
              <a:rPr lang="en-US" dirty="0"/>
              <a:t>	</a:t>
            </a:r>
            <a:r>
              <a:rPr lang="en-US" dirty="0" smtClean="0"/>
              <a:t>Power is vested in individuals (offices) to uphold rights and implement rules &amp; procedures impersonally. </a:t>
            </a:r>
          </a:p>
          <a:p>
            <a:pPr marL="514350" indent="-514350" algn="just">
              <a:buNone/>
            </a:pPr>
            <a:r>
              <a:rPr lang="en-US" dirty="0"/>
              <a:t>	</a:t>
            </a:r>
            <a:r>
              <a:rPr lang="en-US" dirty="0" smtClean="0"/>
              <a:t>These rulers gain power &amp; authority through legitimate procedures (elected by the people) and hold power as long as they obey the laws that legitimize their rule. </a:t>
            </a:r>
          </a:p>
          <a:p>
            <a:pPr marL="514350" indent="-514350" algn="just">
              <a:buNone/>
            </a:pPr>
            <a:r>
              <a:rPr lang="en-US" dirty="0"/>
              <a:t>	</a:t>
            </a:r>
            <a:r>
              <a:rPr lang="en-US" dirty="0" smtClean="0"/>
              <a:t>E.g. – Barack Obama or </a:t>
            </a:r>
            <a:r>
              <a:rPr lang="en-US" dirty="0" err="1" smtClean="0"/>
              <a:t>Kamla</a:t>
            </a:r>
            <a:r>
              <a:rPr lang="en-US" dirty="0" smtClean="0"/>
              <a:t> </a:t>
            </a:r>
            <a:r>
              <a:rPr lang="en-US" dirty="0" err="1" smtClean="0"/>
              <a:t>Persad-Bissessar</a:t>
            </a:r>
            <a:endParaRPr lang="en-US" dirty="0" smtClean="0"/>
          </a:p>
        </p:txBody>
      </p:sp>
      <p:sp>
        <p:nvSpPr>
          <p:cNvPr id="4" name="Slide Number Placeholder 3"/>
          <p:cNvSpPr>
            <a:spLocks noGrp="1"/>
          </p:cNvSpPr>
          <p:nvPr>
            <p:ph type="sldNum" sz="quarter" idx="12"/>
          </p:nvPr>
        </p:nvSpPr>
        <p:spPr/>
        <p:txBody>
          <a:bodyPr/>
          <a:lstStyle/>
          <a:p>
            <a:fld id="{0A3DEA31-8F59-4425-9521-333733ECA440}" type="slidenum">
              <a:rPr lang="en-US" smtClean="0"/>
              <a:pPr/>
              <a:t>24</a:t>
            </a:fld>
            <a:endParaRPr lang="en-US"/>
          </a:p>
        </p:txBody>
      </p:sp>
      <p:pic>
        <p:nvPicPr>
          <p:cNvPr id="19457" name="Picture 1"/>
          <p:cNvPicPr>
            <a:picLocks noChangeAspect="1" noChangeArrowheads="1"/>
          </p:cNvPicPr>
          <p:nvPr/>
        </p:nvPicPr>
        <p:blipFill>
          <a:blip r:embed="rId2" cstate="print"/>
          <a:srcRect/>
          <a:stretch>
            <a:fillRect/>
          </a:stretch>
        </p:blipFill>
        <p:spPr bwMode="auto">
          <a:xfrm>
            <a:off x="5334000" y="4572000"/>
            <a:ext cx="1524000" cy="2127250"/>
          </a:xfrm>
          <a:prstGeom prst="rect">
            <a:avLst/>
          </a:prstGeom>
          <a:noFill/>
          <a:ln w="9525">
            <a:noFill/>
            <a:miter lim="800000"/>
            <a:headEnd/>
            <a:tailEnd/>
          </a:ln>
          <a:effectLst/>
        </p:spPr>
      </p:pic>
    </p:spTree>
    <p:extLst>
      <p:ext uri="{BB962C8B-B14F-4D97-AF65-F5344CB8AC3E}">
        <p14:creationId xmlns:p14="http://schemas.microsoft.com/office/powerpoint/2010/main" xmlns="" val="3036984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305800" cy="4953000"/>
          </a:xfrm>
        </p:spPr>
        <p:txBody>
          <a:bodyPr>
            <a:normAutofit/>
          </a:bodyPr>
          <a:lstStyle/>
          <a:p>
            <a:pPr marL="514350" indent="-514350" algn="just">
              <a:buFont typeface="+mj-lt"/>
              <a:buAutoNum type="arabicPeriod" startAt="2"/>
            </a:pPr>
            <a:r>
              <a:rPr lang="en-US" u="sng" dirty="0" smtClean="0"/>
              <a:t>TRADITIONAL</a:t>
            </a:r>
            <a:r>
              <a:rPr lang="en-US" dirty="0" smtClean="0"/>
              <a:t>:</a:t>
            </a:r>
          </a:p>
          <a:p>
            <a:pPr marL="514350" indent="-514350" algn="just">
              <a:buNone/>
            </a:pPr>
            <a:r>
              <a:rPr lang="en-US" dirty="0"/>
              <a:t>	</a:t>
            </a:r>
            <a:r>
              <a:rPr lang="en-US" dirty="0" smtClean="0"/>
              <a:t>the customs of the past legitimize the present. Things are always as they have been and should remain the same. Authority is (usually) hereditary, although it may not always be the case. But authority is accepted as legitimate by those being ruled.</a:t>
            </a:r>
          </a:p>
          <a:p>
            <a:pPr marL="514350" indent="-514350" algn="just">
              <a:buNone/>
            </a:pPr>
            <a:r>
              <a:rPr lang="en-US" dirty="0"/>
              <a:t>	</a:t>
            </a:r>
            <a:r>
              <a:rPr lang="en-US" dirty="0" smtClean="0"/>
              <a:t>E.g. – Queen of England, Sultans or Emperors</a:t>
            </a:r>
          </a:p>
        </p:txBody>
      </p:sp>
      <p:sp>
        <p:nvSpPr>
          <p:cNvPr id="4" name="Slide Number Placeholder 3"/>
          <p:cNvSpPr>
            <a:spLocks noGrp="1"/>
          </p:cNvSpPr>
          <p:nvPr>
            <p:ph type="sldNum" sz="quarter" idx="12"/>
          </p:nvPr>
        </p:nvSpPr>
        <p:spPr/>
        <p:txBody>
          <a:bodyPr/>
          <a:lstStyle/>
          <a:p>
            <a:fld id="{0A3DEA31-8F59-4425-9521-333733ECA440}" type="slidenum">
              <a:rPr lang="en-US" smtClean="0"/>
              <a:pPr/>
              <a:t>25</a:t>
            </a:fld>
            <a:endParaRPr lang="en-US"/>
          </a:p>
        </p:txBody>
      </p:sp>
      <p:pic>
        <p:nvPicPr>
          <p:cNvPr id="18433" name="Picture 1"/>
          <p:cNvPicPr>
            <a:picLocks noChangeAspect="1" noChangeArrowheads="1"/>
          </p:cNvPicPr>
          <p:nvPr/>
        </p:nvPicPr>
        <p:blipFill>
          <a:blip r:embed="rId2" cstate="print"/>
          <a:srcRect/>
          <a:stretch>
            <a:fillRect/>
          </a:stretch>
        </p:blipFill>
        <p:spPr bwMode="auto">
          <a:xfrm>
            <a:off x="5943600" y="4648200"/>
            <a:ext cx="1514475" cy="2147888"/>
          </a:xfrm>
          <a:prstGeom prst="rect">
            <a:avLst/>
          </a:prstGeom>
          <a:noFill/>
          <a:ln w="9525">
            <a:noFill/>
            <a:miter lim="800000"/>
            <a:headEnd/>
            <a:tailEnd/>
          </a:ln>
          <a:effectLst/>
        </p:spPr>
      </p:pic>
    </p:spTree>
    <p:extLst>
      <p:ext uri="{BB962C8B-B14F-4D97-AF65-F5344CB8AC3E}">
        <p14:creationId xmlns:p14="http://schemas.microsoft.com/office/powerpoint/2010/main" xmlns="" val="36453378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001000" cy="4724400"/>
          </a:xfrm>
        </p:spPr>
        <p:txBody>
          <a:bodyPr>
            <a:normAutofit/>
          </a:bodyPr>
          <a:lstStyle/>
          <a:p>
            <a:pPr marL="514350" indent="-514350" algn="just">
              <a:buFont typeface="+mj-lt"/>
              <a:buAutoNum type="arabicPeriod" startAt="3"/>
            </a:pPr>
            <a:r>
              <a:rPr lang="en-US" u="sng" dirty="0" smtClean="0"/>
              <a:t>CHARISMATIC</a:t>
            </a:r>
            <a:r>
              <a:rPr lang="en-US" dirty="0" smtClean="0"/>
              <a:t>:</a:t>
            </a:r>
          </a:p>
          <a:p>
            <a:pPr marL="514350" indent="-514350" algn="just">
              <a:buNone/>
            </a:pPr>
            <a:r>
              <a:rPr lang="en-US" dirty="0" smtClean="0"/>
              <a:t>	derives from a ruler’s ability to inspire passion and devotion among followers. A charismatic leader, who usually emerges during a period of crisis, is able to capture the attention of his supporters. Charismatic rulers emerge when people lose faith in social institutions. </a:t>
            </a:r>
          </a:p>
          <a:p>
            <a:pPr marL="514350" indent="-514350" algn="just">
              <a:buNone/>
            </a:pPr>
            <a:r>
              <a:rPr lang="en-US" dirty="0"/>
              <a:t>	</a:t>
            </a:r>
            <a:endParaRPr lang="en-US" dirty="0" smtClean="0"/>
          </a:p>
          <a:p>
            <a:pPr marL="971550" lvl="1" indent="-571500" algn="just">
              <a:buNone/>
            </a:pPr>
            <a:endParaRPr lang="en-US" dirty="0" smtClean="0"/>
          </a:p>
        </p:txBody>
      </p:sp>
      <p:sp>
        <p:nvSpPr>
          <p:cNvPr id="4" name="Slide Number Placeholder 3"/>
          <p:cNvSpPr>
            <a:spLocks noGrp="1"/>
          </p:cNvSpPr>
          <p:nvPr>
            <p:ph type="sldNum" sz="quarter" idx="12"/>
          </p:nvPr>
        </p:nvSpPr>
        <p:spPr/>
        <p:txBody>
          <a:bodyPr/>
          <a:lstStyle/>
          <a:p>
            <a:fld id="{0A3DEA31-8F59-4425-9521-333733ECA440}" type="slidenum">
              <a:rPr lang="en-US" smtClean="0"/>
              <a:pPr/>
              <a:t>26</a:t>
            </a:fld>
            <a:endParaRPr lang="en-US"/>
          </a:p>
        </p:txBody>
      </p:sp>
    </p:spTree>
    <p:extLst>
      <p:ext uri="{BB962C8B-B14F-4D97-AF65-F5344CB8AC3E}">
        <p14:creationId xmlns:p14="http://schemas.microsoft.com/office/powerpoint/2010/main" xmlns="" val="6554850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229600" cy="5562600"/>
          </a:xfrm>
        </p:spPr>
        <p:txBody>
          <a:bodyPr>
            <a:normAutofit fontScale="92500"/>
          </a:bodyPr>
          <a:lstStyle/>
          <a:p>
            <a:pPr marL="514350" indent="-514350" algn="just">
              <a:buNone/>
            </a:pPr>
            <a:r>
              <a:rPr lang="en-US" dirty="0" smtClean="0"/>
              <a:t>Followers would:</a:t>
            </a:r>
          </a:p>
          <a:p>
            <a:pPr marL="971550" lvl="1" indent="-571500" algn="just">
              <a:buFont typeface="+mj-lt"/>
              <a:buAutoNum type="romanLcPeriod"/>
            </a:pPr>
            <a:r>
              <a:rPr lang="en-US" dirty="0" smtClean="0"/>
              <a:t>Perceive the leader is supernatural</a:t>
            </a:r>
          </a:p>
          <a:p>
            <a:pPr marL="971550" lvl="1" indent="-571500" algn="just">
              <a:buFont typeface="+mj-lt"/>
              <a:buAutoNum type="romanLcPeriod"/>
            </a:pPr>
            <a:r>
              <a:rPr lang="en-US" dirty="0" smtClean="0"/>
              <a:t>Blindly believe the leader’s </a:t>
            </a:r>
            <a:r>
              <a:rPr lang="en-US" dirty="0" smtClean="0"/>
              <a:t>statements</a:t>
            </a:r>
          </a:p>
          <a:p>
            <a:pPr marL="971550" lvl="1" indent="-571500" algn="just">
              <a:buFont typeface="+mj-lt"/>
              <a:buAutoNum type="romanLcPeriod"/>
            </a:pPr>
            <a:r>
              <a:rPr lang="en-US" dirty="0" smtClean="0"/>
              <a:t>Unconditionally </a:t>
            </a:r>
            <a:r>
              <a:rPr lang="en-US" dirty="0" smtClean="0"/>
              <a:t>comply with the leader’s </a:t>
            </a:r>
            <a:r>
              <a:rPr lang="en-US" dirty="0" smtClean="0"/>
              <a:t>directives</a:t>
            </a:r>
          </a:p>
          <a:p>
            <a:pPr marL="971550" lvl="1" indent="-571500" algn="just">
              <a:buFont typeface="+mj-lt"/>
              <a:buAutoNum type="romanLcPeriod"/>
            </a:pPr>
            <a:r>
              <a:rPr lang="en-US" dirty="0" smtClean="0"/>
              <a:t>Give </a:t>
            </a:r>
            <a:r>
              <a:rPr lang="en-US" dirty="0" smtClean="0"/>
              <a:t>the leader unqualified emotional commitment</a:t>
            </a:r>
          </a:p>
          <a:p>
            <a:pPr marL="571500" indent="-571500" algn="just">
              <a:buNone/>
            </a:pPr>
            <a:r>
              <a:rPr lang="en-US" dirty="0"/>
              <a:t>	</a:t>
            </a:r>
            <a:r>
              <a:rPr lang="en-US" dirty="0" smtClean="0"/>
              <a:t>E.g. – Adolph Hitler, Vladimir Lenin, Fidel Castro, Toussaint </a:t>
            </a:r>
            <a:r>
              <a:rPr lang="en-US" dirty="0" err="1" smtClean="0"/>
              <a:t>L’Ouverture</a:t>
            </a:r>
            <a:r>
              <a:rPr lang="en-US" dirty="0" smtClean="0"/>
              <a:t>, </a:t>
            </a:r>
            <a:r>
              <a:rPr lang="en-US" dirty="0" err="1" smtClean="0"/>
              <a:t>Ché</a:t>
            </a:r>
            <a:r>
              <a:rPr lang="en-US" dirty="0" smtClean="0"/>
              <a:t> Guevara, </a:t>
            </a:r>
            <a:r>
              <a:rPr lang="en-US" dirty="0" err="1" smtClean="0"/>
              <a:t>Haile</a:t>
            </a:r>
            <a:r>
              <a:rPr lang="en-US" dirty="0" smtClean="0"/>
              <a:t> </a:t>
            </a:r>
            <a:r>
              <a:rPr lang="en-US" dirty="0" err="1" smtClean="0"/>
              <a:t>Selassie</a:t>
            </a:r>
            <a:r>
              <a:rPr lang="en-US" dirty="0" smtClean="0"/>
              <a:t>, </a:t>
            </a:r>
            <a:r>
              <a:rPr lang="en-US" dirty="0" err="1" smtClean="0"/>
              <a:t>Sadaam</a:t>
            </a:r>
            <a:r>
              <a:rPr lang="en-US" dirty="0" smtClean="0"/>
              <a:t> Hussein, Osama Bin Laden</a:t>
            </a:r>
            <a:r>
              <a:rPr lang="en-US" dirty="0" smtClean="0"/>
              <a:t>, Barack Obama, </a:t>
            </a:r>
            <a:r>
              <a:rPr lang="en-US" dirty="0" smtClean="0"/>
              <a:t>John F. Kennedy, Martin Luther King Jr., Mahatma Gandhi, </a:t>
            </a:r>
            <a:r>
              <a:rPr lang="en-US" dirty="0" smtClean="0"/>
              <a:t>Nelson Mandela Eric </a:t>
            </a:r>
            <a:r>
              <a:rPr lang="en-US" dirty="0" smtClean="0"/>
              <a:t>Williams, </a:t>
            </a:r>
            <a:r>
              <a:rPr lang="en-US" dirty="0" err="1" smtClean="0"/>
              <a:t>Basdeo</a:t>
            </a:r>
            <a:r>
              <a:rPr lang="en-US" dirty="0" smtClean="0"/>
              <a:t> </a:t>
            </a:r>
            <a:r>
              <a:rPr lang="en-US" dirty="0" err="1" smtClean="0"/>
              <a:t>Panday</a:t>
            </a:r>
            <a:r>
              <a:rPr lang="en-US" dirty="0" smtClean="0"/>
              <a:t>, Abu </a:t>
            </a:r>
            <a:r>
              <a:rPr lang="en-US" dirty="0" err="1" smtClean="0"/>
              <a:t>Bakr</a:t>
            </a:r>
            <a:r>
              <a:rPr lang="en-US" dirty="0" smtClean="0"/>
              <a:t>, Jesus Christ.</a:t>
            </a:r>
          </a:p>
        </p:txBody>
      </p:sp>
      <p:sp>
        <p:nvSpPr>
          <p:cNvPr id="4" name="Slide Number Placeholder 3"/>
          <p:cNvSpPr>
            <a:spLocks noGrp="1"/>
          </p:cNvSpPr>
          <p:nvPr>
            <p:ph type="sldNum" sz="quarter" idx="12"/>
          </p:nvPr>
        </p:nvSpPr>
        <p:spPr/>
        <p:txBody>
          <a:bodyPr/>
          <a:lstStyle/>
          <a:p>
            <a:fld id="{0A3DEA31-8F59-4425-9521-333733ECA440}" type="slidenum">
              <a:rPr lang="en-US" smtClean="0"/>
              <a:pPr/>
              <a:t>27</a:t>
            </a:fld>
            <a:endParaRPr lang="en-US"/>
          </a:p>
        </p:txBody>
      </p:sp>
    </p:spTree>
    <p:extLst>
      <p:ext uri="{BB962C8B-B14F-4D97-AF65-F5344CB8AC3E}">
        <p14:creationId xmlns:p14="http://schemas.microsoft.com/office/powerpoint/2010/main" xmlns="" val="22935282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3124200"/>
          </a:xfrm>
        </p:spPr>
        <p:txBody>
          <a:bodyPr>
            <a:normAutofit/>
          </a:bodyPr>
          <a:lstStyle/>
          <a:p>
            <a:pPr marL="514350" indent="-514350" algn="just"/>
            <a:r>
              <a:rPr lang="en-US" dirty="0" smtClean="0"/>
              <a:t>It is important to recognize that types of authority overlap and an individual can be described as possessing more than one types of authority. For example, Williams was both Rational-Legal and Charismatic. </a:t>
            </a:r>
          </a:p>
        </p:txBody>
      </p:sp>
      <p:sp>
        <p:nvSpPr>
          <p:cNvPr id="4" name="Slide Number Placeholder 3"/>
          <p:cNvSpPr>
            <a:spLocks noGrp="1"/>
          </p:cNvSpPr>
          <p:nvPr>
            <p:ph type="sldNum" sz="quarter" idx="12"/>
          </p:nvPr>
        </p:nvSpPr>
        <p:spPr/>
        <p:txBody>
          <a:bodyPr/>
          <a:lstStyle/>
          <a:p>
            <a:fld id="{0A3DEA31-8F59-4425-9521-333733ECA440}" type="slidenum">
              <a:rPr lang="en-US" smtClean="0"/>
              <a:pPr/>
              <a:t>28</a:t>
            </a:fld>
            <a:endParaRPr lang="en-US"/>
          </a:p>
        </p:txBody>
      </p:sp>
      <p:pic>
        <p:nvPicPr>
          <p:cNvPr id="15361" name="Picture 1"/>
          <p:cNvPicPr>
            <a:picLocks noChangeAspect="1" noChangeArrowheads="1"/>
          </p:cNvPicPr>
          <p:nvPr/>
        </p:nvPicPr>
        <p:blipFill>
          <a:blip r:embed="rId2" cstate="print"/>
          <a:srcRect/>
          <a:stretch>
            <a:fillRect/>
          </a:stretch>
        </p:blipFill>
        <p:spPr bwMode="auto">
          <a:xfrm>
            <a:off x="3048000" y="3581400"/>
            <a:ext cx="3286125" cy="2925711"/>
          </a:xfrm>
          <a:prstGeom prst="rect">
            <a:avLst/>
          </a:prstGeom>
          <a:noFill/>
          <a:ln w="9525">
            <a:noFill/>
            <a:miter lim="800000"/>
            <a:headEnd/>
            <a:tailEnd/>
          </a:ln>
          <a:effectLst/>
        </p:spPr>
      </p:pic>
    </p:spTree>
    <p:extLst>
      <p:ext uri="{BB962C8B-B14F-4D97-AF65-F5344CB8AC3E}">
        <p14:creationId xmlns:p14="http://schemas.microsoft.com/office/powerpoint/2010/main" xmlns="" val="33880854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83880" cy="1051560"/>
          </a:xfrm>
        </p:spPr>
        <p:txBody>
          <a:bodyPr>
            <a:normAutofit fontScale="90000"/>
          </a:bodyPr>
          <a:lstStyle/>
          <a:p>
            <a:pPr algn="ctr"/>
            <a:r>
              <a:rPr lang="en-US" dirty="0" smtClean="0"/>
              <a:t>THE PROTESTANT ETHIC &amp; THE SPIRIT OF </a:t>
            </a:r>
            <a:r>
              <a:rPr lang="en-US" dirty="0" smtClean="0"/>
              <a:t>CAPITALISM (1904)</a:t>
            </a:r>
            <a:endParaRPr lang="en-US" dirty="0"/>
          </a:p>
        </p:txBody>
      </p:sp>
      <p:sp>
        <p:nvSpPr>
          <p:cNvPr id="5" name="Content Placeholder 4"/>
          <p:cNvSpPr>
            <a:spLocks noGrp="1"/>
          </p:cNvSpPr>
          <p:nvPr>
            <p:ph idx="1"/>
          </p:nvPr>
        </p:nvSpPr>
        <p:spPr>
          <a:xfrm>
            <a:off x="533400" y="1752600"/>
            <a:ext cx="8183880" cy="4264152"/>
          </a:xfrm>
        </p:spPr>
        <p:txBody>
          <a:bodyPr/>
          <a:lstStyle/>
          <a:p>
            <a:pPr algn="just"/>
            <a:r>
              <a:rPr lang="en-US" dirty="0" smtClean="0"/>
              <a:t>The </a:t>
            </a:r>
            <a:r>
              <a:rPr lang="en-US" b="1" u="sng" dirty="0" smtClean="0"/>
              <a:t>Reformation</a:t>
            </a:r>
            <a:r>
              <a:rPr lang="en-US" dirty="0" smtClean="0"/>
              <a:t> is a time when people questioned the validity of the Roman Catholic Church. It occurred in the 1500s.</a:t>
            </a:r>
          </a:p>
          <a:p>
            <a:pPr algn="just"/>
            <a:r>
              <a:rPr lang="en-US" dirty="0" smtClean="0"/>
              <a:t>The Protestants included the Anglicans, Presbyterians, Pentecostals, Baptists, Moravians</a:t>
            </a:r>
            <a:r>
              <a:rPr lang="en-US" dirty="0"/>
              <a:t> </a:t>
            </a:r>
            <a:r>
              <a:rPr lang="en-US" dirty="0" smtClean="0"/>
              <a:t>&amp; Calvinists.</a:t>
            </a:r>
          </a:p>
          <a:p>
            <a:pPr algn="just"/>
            <a:r>
              <a:rPr lang="en-US" dirty="0" smtClean="0"/>
              <a:t>Capitalism – is a period where there is competition, privatization of businesses, and profit-</a:t>
            </a:r>
            <a:r>
              <a:rPr lang="en-US" dirty="0" err="1" smtClean="0"/>
              <a:t>centred</a:t>
            </a:r>
            <a:r>
              <a:rPr lang="en-US" dirty="0" smtClean="0"/>
              <a:t>.</a:t>
            </a:r>
          </a:p>
          <a:p>
            <a:pPr algn="just"/>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xmlns="" val="473945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1051560"/>
          </a:xfrm>
        </p:spPr>
        <p:txBody>
          <a:bodyPr>
            <a:normAutofit fontScale="90000"/>
          </a:bodyPr>
          <a:lstStyle/>
          <a:p>
            <a:pPr algn="ctr"/>
            <a:r>
              <a:rPr lang="en-US" dirty="0" smtClean="0"/>
              <a:t>FERDINAND  T</a:t>
            </a:r>
            <a:r>
              <a:rPr lang="en-US" dirty="0" smtClean="0">
                <a:latin typeface="Courier New"/>
                <a:cs typeface="Courier New"/>
              </a:rPr>
              <a:t>Ö</a:t>
            </a:r>
            <a:r>
              <a:rPr lang="en-US" dirty="0" smtClean="0"/>
              <a:t>NNIES (1855-1936)</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a:xfrm>
            <a:off x="381000" y="1676400"/>
            <a:ext cx="5410200" cy="1676400"/>
          </a:xfrm>
        </p:spPr>
        <p:txBody>
          <a:bodyPr>
            <a:normAutofit/>
          </a:bodyPr>
          <a:lstStyle/>
          <a:p>
            <a:pPr algn="just"/>
            <a:r>
              <a:rPr lang="en-US" i="1" u="sng" dirty="0" smtClean="0"/>
              <a:t>Contributions to Sociology</a:t>
            </a:r>
            <a:r>
              <a:rPr lang="en-US" i="1" dirty="0" smtClean="0"/>
              <a:t>:</a:t>
            </a:r>
          </a:p>
          <a:p>
            <a:pPr lvl="1" algn="just"/>
            <a:r>
              <a:rPr lang="en-US" dirty="0" err="1" smtClean="0"/>
              <a:t>Gemeinschaft</a:t>
            </a:r>
            <a:r>
              <a:rPr lang="en-US" dirty="0" smtClean="0"/>
              <a:t> &amp; </a:t>
            </a:r>
            <a:r>
              <a:rPr lang="en-US" dirty="0" err="1" smtClean="0"/>
              <a:t>Gesellschaft</a:t>
            </a:r>
            <a:r>
              <a:rPr lang="en-US" dirty="0" smtClean="0"/>
              <a:t> published in </a:t>
            </a:r>
            <a:r>
              <a:rPr lang="en-US" i="1" dirty="0" err="1" smtClean="0"/>
              <a:t>Gemeinschaft</a:t>
            </a:r>
            <a:r>
              <a:rPr lang="en-US" i="1" dirty="0" smtClean="0"/>
              <a:t> und </a:t>
            </a:r>
            <a:r>
              <a:rPr lang="en-US" i="1" dirty="0" err="1" smtClean="0"/>
              <a:t>Gesellschaft</a:t>
            </a:r>
            <a:r>
              <a:rPr lang="en-US" i="1" dirty="0" smtClean="0"/>
              <a:t> (1887)</a:t>
            </a:r>
            <a:endParaRPr lang="en-US" dirty="0" smtClean="0"/>
          </a:p>
        </p:txBody>
      </p:sp>
      <p:pic>
        <p:nvPicPr>
          <p:cNvPr id="1025" name="Picture 1"/>
          <p:cNvPicPr>
            <a:picLocks noChangeAspect="1" noChangeArrowheads="1"/>
          </p:cNvPicPr>
          <p:nvPr/>
        </p:nvPicPr>
        <p:blipFill>
          <a:blip r:embed="rId2" cstate="print"/>
          <a:srcRect/>
          <a:stretch>
            <a:fillRect/>
          </a:stretch>
        </p:blipFill>
        <p:spPr bwMode="auto">
          <a:xfrm>
            <a:off x="5791200" y="1600200"/>
            <a:ext cx="2874194" cy="3800475"/>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2000"/>
            <a:ext cx="8183880" cy="4264152"/>
          </a:xfrm>
        </p:spPr>
        <p:txBody>
          <a:bodyPr/>
          <a:lstStyle/>
          <a:p>
            <a:pPr algn="just"/>
            <a:r>
              <a:rPr lang="en-US" dirty="0" smtClean="0"/>
              <a:t>In order to prove to the Macro theorists that individuals could actually influence and shape the institutions, Weber examined the impact the Calvinists had on the creation </a:t>
            </a:r>
            <a:r>
              <a:rPr lang="en-US" smtClean="0"/>
              <a:t>of Capitalism.</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pic>
        <p:nvPicPr>
          <p:cNvPr id="26625" name="Picture 1"/>
          <p:cNvPicPr>
            <a:picLocks noChangeAspect="1" noChangeArrowheads="1"/>
          </p:cNvPicPr>
          <p:nvPr/>
        </p:nvPicPr>
        <p:blipFill>
          <a:blip r:embed="rId2" cstate="print"/>
          <a:srcRect/>
          <a:stretch>
            <a:fillRect/>
          </a:stretch>
        </p:blipFill>
        <p:spPr bwMode="auto">
          <a:xfrm>
            <a:off x="3124200" y="3352800"/>
            <a:ext cx="2800350" cy="3371850"/>
          </a:xfrm>
          <a:prstGeom prst="rect">
            <a:avLst/>
          </a:prstGeom>
          <a:noFill/>
          <a:ln w="9525">
            <a:noFill/>
            <a:miter lim="800000"/>
            <a:headEnd/>
            <a:tailEnd/>
          </a:ln>
          <a:effectLst/>
        </p:spPr>
      </p:pic>
    </p:spTree>
    <p:extLst>
      <p:ext uri="{BB962C8B-B14F-4D97-AF65-F5344CB8AC3E}">
        <p14:creationId xmlns:p14="http://schemas.microsoft.com/office/powerpoint/2010/main" xmlns="" val="42171920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880" cy="746760"/>
          </a:xfrm>
        </p:spPr>
        <p:txBody>
          <a:bodyPr/>
          <a:lstStyle/>
          <a:p>
            <a:pPr algn="ctr"/>
            <a:r>
              <a:rPr lang="en-US" dirty="0" smtClean="0">
                <a:effectLst>
                  <a:outerShdw blurRad="38100" dist="38100" dir="2700000" algn="tl">
                    <a:srgbClr val="000000">
                      <a:alpha val="43137"/>
                    </a:srgbClr>
                  </a:outerShdw>
                </a:effectLst>
              </a:rPr>
              <a:t>KARL MARX (1818-1883)</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371600"/>
            <a:ext cx="6096000" cy="4416552"/>
          </a:xfrm>
        </p:spPr>
        <p:txBody>
          <a:bodyPr>
            <a:normAutofit lnSpcReduction="10000"/>
          </a:bodyPr>
          <a:lstStyle/>
          <a:p>
            <a:r>
              <a:rPr lang="en-US" b="1" i="1" u="sng" dirty="0" smtClean="0"/>
              <a:t>Contributions to Sociology</a:t>
            </a:r>
            <a:r>
              <a:rPr lang="en-US" i="1" dirty="0" smtClean="0"/>
              <a:t>:</a:t>
            </a:r>
          </a:p>
          <a:p>
            <a:pPr lvl="1"/>
            <a:r>
              <a:rPr lang="en-US" dirty="0" smtClean="0"/>
              <a:t>Economic Determinism</a:t>
            </a:r>
          </a:p>
          <a:p>
            <a:pPr lvl="1"/>
            <a:r>
              <a:rPr lang="en-US" dirty="0" smtClean="0"/>
              <a:t>Conflict theory</a:t>
            </a:r>
          </a:p>
          <a:p>
            <a:pPr lvl="1"/>
            <a:r>
              <a:rPr lang="en-US" dirty="0" smtClean="0"/>
              <a:t>The Communist Manifesto</a:t>
            </a:r>
          </a:p>
          <a:p>
            <a:pPr lvl="1"/>
            <a:r>
              <a:rPr lang="en-US" dirty="0" smtClean="0"/>
              <a:t>Dialectic </a:t>
            </a:r>
            <a:r>
              <a:rPr lang="en-US" dirty="0" smtClean="0"/>
              <a:t>Materialism</a:t>
            </a:r>
          </a:p>
          <a:p>
            <a:pPr lvl="1"/>
            <a:r>
              <a:rPr lang="en-US" dirty="0" smtClean="0"/>
              <a:t>Capitalism – Bourgeoisie &amp; Proletariat</a:t>
            </a:r>
          </a:p>
          <a:p>
            <a:pPr lvl="1"/>
            <a:r>
              <a:rPr lang="en-US" dirty="0" smtClean="0"/>
              <a:t>Superstructure &amp; Economic- Based Infrastructure</a:t>
            </a:r>
          </a:p>
          <a:p>
            <a:pPr lvl="1"/>
            <a:r>
              <a:rPr lang="en-US" dirty="0" smtClean="0"/>
              <a:t>False-Class Consciousness</a:t>
            </a:r>
          </a:p>
          <a:p>
            <a:pPr lvl="1"/>
            <a:r>
              <a:rPr lang="en-US" dirty="0" smtClean="0"/>
              <a:t>Communism</a:t>
            </a:r>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pic>
        <p:nvPicPr>
          <p:cNvPr id="25601" name="Picture 1"/>
          <p:cNvPicPr>
            <a:picLocks noChangeAspect="1" noChangeArrowheads="1"/>
          </p:cNvPicPr>
          <p:nvPr/>
        </p:nvPicPr>
        <p:blipFill>
          <a:blip r:embed="rId2" cstate="print"/>
          <a:srcRect/>
          <a:stretch>
            <a:fillRect/>
          </a:stretch>
        </p:blipFill>
        <p:spPr bwMode="auto">
          <a:xfrm>
            <a:off x="5943600" y="2209800"/>
            <a:ext cx="2057400" cy="274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83880" cy="1051560"/>
          </a:xfrm>
        </p:spPr>
        <p:txBody>
          <a:bodyPr/>
          <a:lstStyle/>
          <a:p>
            <a:pPr algn="ctr"/>
            <a:r>
              <a:rPr lang="en-US" dirty="0" smtClean="0"/>
              <a:t>KARL MARX</a:t>
            </a:r>
            <a:endParaRPr lang="en-US" dirty="0"/>
          </a:p>
        </p:txBody>
      </p:sp>
      <p:sp>
        <p:nvSpPr>
          <p:cNvPr id="3" name="Content Placeholder 2"/>
          <p:cNvSpPr>
            <a:spLocks noGrp="1"/>
          </p:cNvSpPr>
          <p:nvPr>
            <p:ph idx="1"/>
          </p:nvPr>
        </p:nvSpPr>
        <p:spPr>
          <a:xfrm>
            <a:off x="457200" y="1295400"/>
            <a:ext cx="8183880" cy="4648200"/>
          </a:xfrm>
        </p:spPr>
        <p:txBody>
          <a:bodyPr>
            <a:normAutofit fontScale="92500" lnSpcReduction="10000"/>
          </a:bodyPr>
          <a:lstStyle/>
          <a:p>
            <a:pPr algn="just"/>
            <a:r>
              <a:rPr lang="en-US" dirty="0" smtClean="0"/>
              <a:t>Many sociologists rank the German, Karl Marx, among the most critical founding fathers of Sociology.</a:t>
            </a:r>
          </a:p>
          <a:p>
            <a:pPr algn="just"/>
            <a:r>
              <a:rPr lang="en-US" dirty="0" smtClean="0"/>
              <a:t>Curiously, </a:t>
            </a:r>
            <a:r>
              <a:rPr lang="en-US" dirty="0" smtClean="0"/>
              <a:t>Karl </a:t>
            </a:r>
            <a:r>
              <a:rPr lang="en-US" dirty="0" smtClean="0"/>
              <a:t>Marx never considered himself a sociologist</a:t>
            </a:r>
            <a:r>
              <a:rPr lang="en-US" dirty="0" smtClean="0"/>
              <a:t>.</a:t>
            </a:r>
          </a:p>
          <a:p>
            <a:pPr algn="just"/>
            <a:r>
              <a:rPr lang="en-US" dirty="0" smtClean="0"/>
              <a:t>He saw himself as a philosopher, historian, economist</a:t>
            </a:r>
            <a:r>
              <a:rPr lang="en-US" dirty="0" smtClean="0"/>
              <a:t> </a:t>
            </a:r>
            <a:r>
              <a:rPr lang="en-US" dirty="0" smtClean="0"/>
              <a:t>and even political scientist. </a:t>
            </a:r>
          </a:p>
          <a:p>
            <a:pPr algn="just"/>
            <a:r>
              <a:rPr lang="en-US" dirty="0" smtClean="0"/>
              <a:t>He disliked the idea that sociologists would focus on the social factors that influence phenomena.</a:t>
            </a:r>
          </a:p>
          <a:p>
            <a:pPr algn="just"/>
            <a:r>
              <a:rPr lang="en-US" dirty="0" smtClean="0"/>
              <a:t>For Marx, the most influential factor was economic. </a:t>
            </a:r>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xmlns="" val="16656612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713232"/>
          </a:xfrm>
        </p:spPr>
        <p:txBody>
          <a:bodyPr/>
          <a:lstStyle/>
          <a:p>
            <a:pPr algn="ctr"/>
            <a:r>
              <a:rPr lang="en-US" b="1" dirty="0" smtClean="0"/>
              <a:t>ECONOMIC DETERMINISM</a:t>
            </a:r>
            <a:endParaRPr lang="en-US" b="1" dirty="0"/>
          </a:p>
        </p:txBody>
      </p:sp>
      <p:sp>
        <p:nvSpPr>
          <p:cNvPr id="3" name="Content Placeholder 2"/>
          <p:cNvSpPr>
            <a:spLocks noGrp="1"/>
          </p:cNvSpPr>
          <p:nvPr>
            <p:ph idx="1"/>
          </p:nvPr>
        </p:nvSpPr>
        <p:spPr>
          <a:xfrm>
            <a:off x="304800" y="1143000"/>
            <a:ext cx="8534400" cy="5029200"/>
          </a:xfrm>
        </p:spPr>
        <p:txBody>
          <a:bodyPr>
            <a:normAutofit fontScale="92500" lnSpcReduction="10000"/>
          </a:bodyPr>
          <a:lstStyle/>
          <a:p>
            <a:pPr algn="just"/>
            <a:r>
              <a:rPr lang="en-US" dirty="0" smtClean="0"/>
              <a:t>Karl Marx believed that economics (wealth, money, demand and supply) are the driving forces of society.</a:t>
            </a:r>
          </a:p>
          <a:p>
            <a:pPr algn="just"/>
            <a:r>
              <a:rPr lang="en-US" dirty="0" smtClean="0"/>
              <a:t>For him, it is money and wealth that influences what the </a:t>
            </a:r>
            <a:r>
              <a:rPr lang="en-US" b="1" dirty="0" smtClean="0"/>
              <a:t>institutions</a:t>
            </a:r>
            <a:r>
              <a:rPr lang="en-US" dirty="0" smtClean="0"/>
              <a:t> look like and how individuals </a:t>
            </a:r>
            <a:r>
              <a:rPr lang="en-US" b="1" dirty="0" smtClean="0"/>
              <a:t>behave</a:t>
            </a:r>
            <a:r>
              <a:rPr lang="en-US" dirty="0" smtClean="0"/>
              <a:t> (which are the main points of investigation in Sociology). </a:t>
            </a:r>
          </a:p>
          <a:p>
            <a:pPr algn="just"/>
            <a:r>
              <a:rPr lang="en-US" dirty="0" smtClean="0"/>
              <a:t>He also advocates that it is the economy that shapes the nature of the society; hence the reason for wars and why governments fall and new ones are established.</a:t>
            </a:r>
          </a:p>
          <a:p>
            <a:pPr algn="just"/>
            <a:r>
              <a:rPr lang="en-US" dirty="0" smtClean="0"/>
              <a:t>Many of his critics have accused him of being too economically deterministic.</a:t>
            </a:r>
            <a:endParaRPr lang="en-US" dirty="0"/>
          </a:p>
        </p:txBody>
      </p:sp>
      <p:sp>
        <p:nvSpPr>
          <p:cNvPr id="4" name="Slide Number Placeholder 3"/>
          <p:cNvSpPr>
            <a:spLocks noGrp="1"/>
          </p:cNvSpPr>
          <p:nvPr>
            <p:ph type="sldNum" sz="quarter" idx="12"/>
          </p:nvPr>
        </p:nvSpPr>
        <p:spPr/>
        <p:txBody>
          <a:bodyPr/>
          <a:lstStyle/>
          <a:p>
            <a:fld id="{1838DDEA-BF37-46CE-BCE3-FC3C4F7D1487}"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8DDEA-BF37-46CE-BCE3-FC3C4F7D1487}" type="slidenum">
              <a:rPr lang="en-US" smtClean="0"/>
              <a:pPr/>
              <a:t>34</a:t>
            </a:fld>
            <a:endParaRPr lang="en-US"/>
          </a:p>
        </p:txBody>
      </p:sp>
      <p:pic>
        <p:nvPicPr>
          <p:cNvPr id="46082" name="Picture 2" descr="http://www.stopliberallies.com/wp-content/uploads/2010/04/marx-n-obama.jpg">
            <a:hlinkClick r:id="rId2"/>
          </p:cNvPr>
          <p:cNvPicPr>
            <a:picLocks noChangeAspect="1" noChangeArrowheads="1"/>
          </p:cNvPicPr>
          <p:nvPr/>
        </p:nvPicPr>
        <p:blipFill>
          <a:blip r:embed="rId3" cstate="print"/>
          <a:srcRect/>
          <a:stretch>
            <a:fillRect/>
          </a:stretch>
        </p:blipFill>
        <p:spPr bwMode="auto">
          <a:xfrm>
            <a:off x="726831" y="533400"/>
            <a:ext cx="7807569" cy="5486401"/>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713232"/>
          </a:xfrm>
        </p:spPr>
        <p:txBody>
          <a:bodyPr/>
          <a:lstStyle/>
          <a:p>
            <a:pPr algn="ctr"/>
            <a:r>
              <a:rPr lang="en-US" dirty="0" smtClean="0"/>
              <a:t>CONFLICT THEORY</a:t>
            </a:r>
            <a:endParaRPr lang="en-US" b="1" dirty="0"/>
          </a:p>
        </p:txBody>
      </p:sp>
      <p:sp>
        <p:nvSpPr>
          <p:cNvPr id="3" name="Content Placeholder 2"/>
          <p:cNvSpPr>
            <a:spLocks noGrp="1"/>
          </p:cNvSpPr>
          <p:nvPr>
            <p:ph idx="1"/>
          </p:nvPr>
        </p:nvSpPr>
        <p:spPr>
          <a:xfrm>
            <a:off x="381000" y="1371600"/>
            <a:ext cx="8382000" cy="5029200"/>
          </a:xfrm>
        </p:spPr>
        <p:txBody>
          <a:bodyPr>
            <a:normAutofit/>
          </a:bodyPr>
          <a:lstStyle/>
          <a:p>
            <a:pPr algn="just"/>
            <a:r>
              <a:rPr lang="en-US" dirty="0" smtClean="0"/>
              <a:t>Although he did not see himself as a Sociologist, Karl Marx is the founding father of the Conflict Theory (</a:t>
            </a:r>
            <a:r>
              <a:rPr lang="en-US" dirty="0" smtClean="0"/>
              <a:t>Marxism). </a:t>
            </a:r>
          </a:p>
          <a:p>
            <a:pPr algn="just"/>
            <a:r>
              <a:rPr lang="en-US" dirty="0" smtClean="0"/>
              <a:t>Like </a:t>
            </a:r>
            <a:r>
              <a:rPr lang="en-US" dirty="0" smtClean="0"/>
              <a:t>the Functionalists, conflict theory is a structural or Macro- sociological perspective.</a:t>
            </a:r>
          </a:p>
          <a:p>
            <a:pPr algn="just"/>
            <a:r>
              <a:rPr lang="en-US" dirty="0" smtClean="0"/>
              <a:t>However, this is their </a:t>
            </a:r>
            <a:r>
              <a:rPr lang="en-US" b="1" u="sng" dirty="0" smtClean="0"/>
              <a:t>ONLY</a:t>
            </a:r>
            <a:r>
              <a:rPr lang="en-US" dirty="0" smtClean="0"/>
              <a:t> similarity.</a:t>
            </a:r>
          </a:p>
          <a:p>
            <a:pPr algn="just"/>
            <a:r>
              <a:rPr lang="en-US" dirty="0" smtClean="0"/>
              <a:t>Marxism </a:t>
            </a:r>
            <a:r>
              <a:rPr lang="en-US" dirty="0" smtClean="0"/>
              <a:t>offers a </a:t>
            </a:r>
            <a:r>
              <a:rPr lang="en-US" i="1" dirty="0" smtClean="0"/>
              <a:t>radical</a:t>
            </a:r>
            <a:r>
              <a:rPr lang="en-US" dirty="0" smtClean="0"/>
              <a:t> or revolutionary alternative to Functionalism</a:t>
            </a:r>
            <a:r>
              <a:rPr lang="en-US" dirty="0" smtClean="0"/>
              <a:t>.</a:t>
            </a:r>
            <a:endParaRPr lang="en-US" dirty="0" smtClean="0"/>
          </a:p>
        </p:txBody>
      </p:sp>
      <p:sp>
        <p:nvSpPr>
          <p:cNvPr id="4" name="Slide Number Placeholder 3"/>
          <p:cNvSpPr>
            <a:spLocks noGrp="1"/>
          </p:cNvSpPr>
          <p:nvPr>
            <p:ph type="sldNum" sz="quarter" idx="12"/>
          </p:nvPr>
        </p:nvSpPr>
        <p:spPr/>
        <p:txBody>
          <a:bodyPr/>
          <a:lstStyle/>
          <a:p>
            <a:fld id="{1838DDEA-BF37-46CE-BCE3-FC3C4F7D1487}"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382000" cy="5029200"/>
          </a:xfrm>
        </p:spPr>
        <p:txBody>
          <a:bodyPr>
            <a:normAutofit/>
          </a:bodyPr>
          <a:lstStyle/>
          <a:p>
            <a:pPr algn="just"/>
            <a:r>
              <a:rPr lang="en-US" dirty="0" smtClean="0"/>
              <a:t>Their </a:t>
            </a:r>
            <a:r>
              <a:rPr lang="en-US" b="1" u="sng" dirty="0" smtClean="0"/>
              <a:t>MAIN</a:t>
            </a:r>
            <a:r>
              <a:rPr lang="en-US" dirty="0" smtClean="0"/>
              <a:t> tenet is that society is in a perpetual state of conflict because there are different groups with different needs and interests.</a:t>
            </a:r>
          </a:p>
          <a:p>
            <a:pPr algn="just"/>
            <a:r>
              <a:rPr lang="en-US" dirty="0" smtClean="0"/>
              <a:t>According to </a:t>
            </a:r>
            <a:r>
              <a:rPr lang="en-US" dirty="0" err="1" smtClean="0"/>
              <a:t>Tischler</a:t>
            </a:r>
            <a:r>
              <a:rPr lang="en-US" dirty="0" smtClean="0"/>
              <a:t> (2007, 21), conflict theorists view society as constantly changing in response to social inequality and social conflict.</a:t>
            </a:r>
            <a:endParaRPr lang="en-US" dirty="0"/>
          </a:p>
        </p:txBody>
      </p:sp>
      <p:sp>
        <p:nvSpPr>
          <p:cNvPr id="4" name="Slide Number Placeholder 3"/>
          <p:cNvSpPr>
            <a:spLocks noGrp="1"/>
          </p:cNvSpPr>
          <p:nvPr>
            <p:ph type="sldNum" sz="quarter" idx="12"/>
          </p:nvPr>
        </p:nvSpPr>
        <p:spPr/>
        <p:txBody>
          <a:bodyPr/>
          <a:lstStyle/>
          <a:p>
            <a:fld id="{1838DDEA-BF37-46CE-BCE3-FC3C4F7D1487}"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82000" cy="685800"/>
          </a:xfrm>
        </p:spPr>
        <p:txBody>
          <a:bodyPr>
            <a:normAutofit/>
          </a:bodyPr>
          <a:lstStyle/>
          <a:p>
            <a:pPr algn="ctr"/>
            <a:r>
              <a:rPr lang="en-US" sz="3000" b="1" dirty="0" smtClean="0"/>
              <a:t>THE COMMUNIST MANIFESTO (1848)</a:t>
            </a:r>
            <a:endParaRPr lang="en-US" sz="3000" b="1" dirty="0"/>
          </a:p>
        </p:txBody>
      </p:sp>
      <p:sp>
        <p:nvSpPr>
          <p:cNvPr id="3" name="Content Placeholder 2"/>
          <p:cNvSpPr>
            <a:spLocks noGrp="1"/>
          </p:cNvSpPr>
          <p:nvPr>
            <p:ph idx="1"/>
          </p:nvPr>
        </p:nvSpPr>
        <p:spPr>
          <a:xfrm>
            <a:off x="304800" y="1219200"/>
            <a:ext cx="8610600" cy="5181600"/>
          </a:xfrm>
        </p:spPr>
        <p:txBody>
          <a:bodyPr>
            <a:normAutofit lnSpcReduction="10000"/>
          </a:bodyPr>
          <a:lstStyle/>
          <a:p>
            <a:pPr algn="just"/>
            <a:r>
              <a:rPr lang="en-US" dirty="0" smtClean="0"/>
              <a:t>Karl </a:t>
            </a:r>
            <a:r>
              <a:rPr lang="en-US" dirty="0" smtClean="0"/>
              <a:t>Marx’s most </a:t>
            </a:r>
            <a:r>
              <a:rPr lang="en-US" dirty="0" smtClean="0"/>
              <a:t>famous writing </a:t>
            </a:r>
            <a:r>
              <a:rPr lang="en-US" dirty="0" smtClean="0"/>
              <a:t>is </a:t>
            </a:r>
            <a:r>
              <a:rPr lang="en-US" b="1" dirty="0" smtClean="0"/>
              <a:t>The </a:t>
            </a:r>
            <a:r>
              <a:rPr lang="en-US" b="1" dirty="0" smtClean="0"/>
              <a:t>Communist Manifesto</a:t>
            </a:r>
            <a:r>
              <a:rPr lang="en-US" dirty="0" smtClean="0"/>
              <a:t> (1848) </a:t>
            </a:r>
            <a:r>
              <a:rPr lang="en-US" dirty="0" smtClean="0"/>
              <a:t>which </a:t>
            </a:r>
            <a:r>
              <a:rPr lang="en-US" dirty="0" smtClean="0"/>
              <a:t>he wrote </a:t>
            </a:r>
            <a:r>
              <a:rPr lang="en-US" dirty="0" smtClean="0"/>
              <a:t>with co-author &amp; philosopher Friedrich Engels.</a:t>
            </a:r>
          </a:p>
          <a:p>
            <a:pPr algn="just"/>
            <a:r>
              <a:rPr lang="en-US" dirty="0" smtClean="0"/>
              <a:t>Till today it is seen as one of the world’s most influential political manuscripts.</a:t>
            </a:r>
            <a:endParaRPr lang="en-US" dirty="0" smtClean="0"/>
          </a:p>
          <a:p>
            <a:pPr algn="just"/>
            <a:r>
              <a:rPr lang="en-US" dirty="0" smtClean="0"/>
              <a:t>Marx argues that groups in society clash </a:t>
            </a:r>
            <a:r>
              <a:rPr lang="en-US" dirty="0" smtClean="0"/>
              <a:t>because of injustice, inequality, exploitation and subjugation of the less powerful groups.</a:t>
            </a:r>
          </a:p>
          <a:p>
            <a:pPr algn="just"/>
            <a:r>
              <a:rPr lang="en-US" dirty="0" smtClean="0"/>
              <a:t>Although conflict produces inequality, it is desirable as it brings about social change such as a classless communist society.</a:t>
            </a:r>
            <a:endParaRPr lang="en-US" dirty="0"/>
          </a:p>
        </p:txBody>
      </p:sp>
      <p:sp>
        <p:nvSpPr>
          <p:cNvPr id="4" name="Slide Number Placeholder 3"/>
          <p:cNvSpPr>
            <a:spLocks noGrp="1"/>
          </p:cNvSpPr>
          <p:nvPr>
            <p:ph type="sldNum" sz="quarter" idx="12"/>
          </p:nvPr>
        </p:nvSpPr>
        <p:spPr/>
        <p:txBody>
          <a:bodyPr/>
          <a:lstStyle/>
          <a:p>
            <a:fld id="{1838DDEA-BF37-46CE-BCE3-FC3C4F7D1487}"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838200"/>
          </a:xfrm>
        </p:spPr>
        <p:txBody>
          <a:bodyPr>
            <a:normAutofit/>
          </a:bodyPr>
          <a:lstStyle/>
          <a:p>
            <a:pPr algn="ctr"/>
            <a:r>
              <a:rPr lang="en-US" dirty="0" smtClean="0"/>
              <a:t>DIALECTIC MATERIALISM</a:t>
            </a:r>
            <a:endParaRPr lang="en-US" b="1" dirty="0"/>
          </a:p>
        </p:txBody>
      </p:sp>
      <p:sp>
        <p:nvSpPr>
          <p:cNvPr id="3" name="Content Placeholder 2"/>
          <p:cNvSpPr>
            <a:spLocks noGrp="1"/>
          </p:cNvSpPr>
          <p:nvPr>
            <p:ph idx="1"/>
          </p:nvPr>
        </p:nvSpPr>
        <p:spPr>
          <a:xfrm>
            <a:off x="381000" y="1219200"/>
            <a:ext cx="8382000" cy="5105400"/>
          </a:xfrm>
        </p:spPr>
        <p:txBody>
          <a:bodyPr>
            <a:normAutofit lnSpcReduction="10000"/>
          </a:bodyPr>
          <a:lstStyle/>
          <a:p>
            <a:pPr algn="just"/>
            <a:r>
              <a:rPr lang="en-US" dirty="0" smtClean="0"/>
              <a:t>Conflict is normal and </a:t>
            </a:r>
            <a:r>
              <a:rPr lang="en-US" dirty="0" smtClean="0"/>
              <a:t>desirable.</a:t>
            </a:r>
            <a:endParaRPr lang="en-US" dirty="0" smtClean="0"/>
          </a:p>
          <a:p>
            <a:pPr algn="just"/>
            <a:r>
              <a:rPr lang="en-US" dirty="0" smtClean="0"/>
              <a:t>Social equilibrium or order is the dominant or ruling class ploy of maintaining control</a:t>
            </a:r>
          </a:p>
          <a:p>
            <a:pPr algn="just"/>
            <a:r>
              <a:rPr lang="en-US" dirty="0" smtClean="0"/>
              <a:t>According to Marxists, there are two groups in contemporary </a:t>
            </a:r>
            <a:r>
              <a:rPr lang="en-US" dirty="0" smtClean="0"/>
              <a:t>Capitalist </a:t>
            </a:r>
            <a:r>
              <a:rPr lang="en-US" dirty="0" smtClean="0"/>
              <a:t>society</a:t>
            </a:r>
            <a:r>
              <a:rPr lang="en-US" dirty="0" smtClean="0"/>
              <a:t>:</a:t>
            </a:r>
          </a:p>
          <a:p>
            <a:pPr lvl="1" algn="just"/>
            <a:r>
              <a:rPr lang="en-US" b="1" i="1" dirty="0" smtClean="0"/>
              <a:t>Ruling Class</a:t>
            </a:r>
            <a:r>
              <a:rPr lang="en-US" dirty="0" smtClean="0"/>
              <a:t> (</a:t>
            </a:r>
            <a:r>
              <a:rPr lang="en-US" b="1" u="sng" dirty="0" smtClean="0"/>
              <a:t>BOURGEOISIE</a:t>
            </a:r>
            <a:r>
              <a:rPr lang="en-US" dirty="0" smtClean="0"/>
              <a:t> or Capitalists)</a:t>
            </a:r>
          </a:p>
          <a:p>
            <a:pPr lvl="1" algn="just"/>
            <a:r>
              <a:rPr lang="en-US" b="1" i="1" dirty="0" smtClean="0"/>
              <a:t>Lower/Subordinate Class</a:t>
            </a:r>
            <a:r>
              <a:rPr lang="en-US" dirty="0" smtClean="0"/>
              <a:t> (</a:t>
            </a:r>
            <a:r>
              <a:rPr lang="en-US" b="1" u="sng" dirty="0" smtClean="0"/>
              <a:t>PROLETARIAT</a:t>
            </a:r>
            <a:r>
              <a:rPr lang="en-US" dirty="0" smtClean="0"/>
              <a:t> or Working class)</a:t>
            </a:r>
          </a:p>
          <a:p>
            <a:pPr algn="just"/>
            <a:r>
              <a:rPr lang="en-US" b="1" u="sng" dirty="0" smtClean="0"/>
              <a:t>Dialectic Materialism</a:t>
            </a:r>
            <a:r>
              <a:rPr lang="en-US" dirty="0" smtClean="0"/>
              <a:t> is the clash of two groups for material possessions (wealth).</a:t>
            </a:r>
          </a:p>
          <a:p>
            <a:pPr algn="just"/>
            <a:r>
              <a:rPr lang="en-US" dirty="0" smtClean="0"/>
              <a:t>Marx argues that this conflict is natural because they have differing interests.</a:t>
            </a:r>
            <a:endParaRPr lang="en-US" dirty="0"/>
          </a:p>
        </p:txBody>
      </p:sp>
      <p:sp>
        <p:nvSpPr>
          <p:cNvPr id="4" name="Slide Number Placeholder 3"/>
          <p:cNvSpPr>
            <a:spLocks noGrp="1"/>
          </p:cNvSpPr>
          <p:nvPr>
            <p:ph type="sldNum" sz="quarter" idx="12"/>
          </p:nvPr>
        </p:nvSpPr>
        <p:spPr/>
        <p:txBody>
          <a:bodyPr/>
          <a:lstStyle/>
          <a:p>
            <a:fld id="{1838DDEA-BF37-46CE-BCE3-FC3C4F7D1487}"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685800"/>
          </a:xfrm>
        </p:spPr>
        <p:txBody>
          <a:bodyPr>
            <a:normAutofit/>
          </a:bodyPr>
          <a:lstStyle/>
          <a:p>
            <a:pPr algn="ctr"/>
            <a:r>
              <a:rPr lang="en-US" b="1" dirty="0" smtClean="0"/>
              <a:t>CAPITALISM</a:t>
            </a:r>
            <a:endParaRPr lang="en-US" b="1" dirty="0"/>
          </a:p>
        </p:txBody>
      </p:sp>
      <p:sp>
        <p:nvSpPr>
          <p:cNvPr id="3" name="Content Placeholder 2"/>
          <p:cNvSpPr>
            <a:spLocks noGrp="1"/>
          </p:cNvSpPr>
          <p:nvPr>
            <p:ph idx="1"/>
          </p:nvPr>
        </p:nvSpPr>
        <p:spPr>
          <a:xfrm>
            <a:off x="304800" y="990600"/>
            <a:ext cx="8534400" cy="5105400"/>
          </a:xfrm>
        </p:spPr>
        <p:txBody>
          <a:bodyPr>
            <a:normAutofit/>
          </a:bodyPr>
          <a:lstStyle/>
          <a:p>
            <a:pPr algn="just"/>
            <a:r>
              <a:rPr lang="en-US" dirty="0" smtClean="0"/>
              <a:t>In 1857, Marx wrote his 800 page manuscript - </a:t>
            </a:r>
            <a:r>
              <a:rPr lang="en-US" i="1" dirty="0" smtClean="0"/>
              <a:t>Das </a:t>
            </a:r>
            <a:r>
              <a:rPr lang="en-US" i="1" dirty="0" err="1" smtClean="0"/>
              <a:t>Kapital</a:t>
            </a:r>
            <a:r>
              <a:rPr lang="en-US" dirty="0" smtClean="0"/>
              <a:t>.</a:t>
            </a:r>
          </a:p>
          <a:p>
            <a:pPr algn="just"/>
            <a:r>
              <a:rPr lang="en-US" dirty="0" smtClean="0"/>
              <a:t>In </a:t>
            </a:r>
            <a:r>
              <a:rPr lang="en-US" dirty="0" smtClean="0"/>
              <a:t>Marx’s capitalist society, there are two opposing &amp; polarizing classes.</a:t>
            </a:r>
          </a:p>
          <a:p>
            <a:pPr algn="just"/>
            <a:r>
              <a:rPr lang="en-US" dirty="0" smtClean="0"/>
              <a:t>These class positions are determined economically, through the </a:t>
            </a:r>
            <a:r>
              <a:rPr lang="en-US" dirty="0" smtClean="0"/>
              <a:t>Means </a:t>
            </a:r>
            <a:r>
              <a:rPr lang="en-US" dirty="0" smtClean="0"/>
              <a:t>of </a:t>
            </a:r>
            <a:r>
              <a:rPr lang="en-US" dirty="0" smtClean="0"/>
              <a:t>Production </a:t>
            </a:r>
            <a:r>
              <a:rPr lang="en-US" dirty="0" smtClean="0"/>
              <a:t>(land, capital, technology &amp; </a:t>
            </a:r>
            <a:r>
              <a:rPr lang="en-US" dirty="0" err="1" smtClean="0"/>
              <a:t>labour</a:t>
            </a:r>
            <a:r>
              <a:rPr lang="en-US" dirty="0" smtClean="0"/>
              <a:t>). </a:t>
            </a:r>
            <a:endParaRPr lang="en-US" dirty="0" smtClean="0"/>
          </a:p>
          <a:p>
            <a:pPr algn="just"/>
            <a:r>
              <a:rPr lang="en-US" b="1" i="1" dirty="0" smtClean="0"/>
              <a:t>The </a:t>
            </a:r>
            <a:r>
              <a:rPr lang="en-US" b="1" i="1" dirty="0" smtClean="0"/>
              <a:t>ruling class own all </a:t>
            </a:r>
            <a:r>
              <a:rPr lang="en-US" b="1" i="1" dirty="0" smtClean="0"/>
              <a:t>means of production but </a:t>
            </a:r>
            <a:r>
              <a:rPr lang="en-US" b="1" i="1" dirty="0" err="1" smtClean="0"/>
              <a:t>labour</a:t>
            </a:r>
            <a:r>
              <a:rPr lang="en-US" b="1" i="1" dirty="0" smtClean="0"/>
              <a:t>.</a:t>
            </a:r>
            <a:endParaRPr lang="en-US" b="1" i="1" dirty="0" smtClean="0"/>
          </a:p>
        </p:txBody>
      </p:sp>
      <p:sp>
        <p:nvSpPr>
          <p:cNvPr id="4" name="Slide Number Placeholder 3"/>
          <p:cNvSpPr>
            <a:spLocks noGrp="1"/>
          </p:cNvSpPr>
          <p:nvPr>
            <p:ph type="sldNum" sz="quarter" idx="12"/>
          </p:nvPr>
        </p:nvSpPr>
        <p:spPr/>
        <p:txBody>
          <a:bodyPr/>
          <a:lstStyle/>
          <a:p>
            <a:fld id="{1838DDEA-BF37-46CE-BCE3-FC3C4F7D1487}" type="slidenum">
              <a:rPr lang="en-US" smtClean="0"/>
              <a:pPr/>
              <a:t>39</a:t>
            </a:fld>
            <a:endParaRPr lang="en-US"/>
          </a:p>
        </p:txBody>
      </p:sp>
      <p:pic>
        <p:nvPicPr>
          <p:cNvPr id="6" name="Picture 6" descr="http://t0.gstatic.com/images?q=tbn:ANd9GcQ8FdxhszGcbSQyd3Bx9sCeJPO4kDbGUTjKrqYWzTh7n83ekzdUrQ">
            <a:hlinkClick r:id="rId2"/>
          </p:cNvPr>
          <p:cNvPicPr>
            <a:picLocks noChangeAspect="1" noChangeArrowheads="1"/>
          </p:cNvPicPr>
          <p:nvPr/>
        </p:nvPicPr>
        <p:blipFill>
          <a:blip r:embed="rId3" cstate="print"/>
          <a:srcRect/>
          <a:stretch>
            <a:fillRect/>
          </a:stretch>
        </p:blipFill>
        <p:spPr bwMode="auto">
          <a:xfrm>
            <a:off x="6400800" y="5029200"/>
            <a:ext cx="1447800" cy="170329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1051560"/>
          </a:xfrm>
        </p:spPr>
        <p:txBody>
          <a:bodyPr>
            <a:normAutofit fontScale="90000"/>
          </a:bodyPr>
          <a:lstStyle/>
          <a:p>
            <a:pPr algn="ctr"/>
            <a:r>
              <a:rPr lang="en-US" dirty="0" smtClean="0"/>
              <a:t>GEMEINSCHAFT &amp; GESELLSCHAFT</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a:xfrm>
            <a:off x="457200" y="1447800"/>
            <a:ext cx="8229600" cy="4389120"/>
          </a:xfrm>
        </p:spPr>
        <p:txBody>
          <a:bodyPr>
            <a:normAutofit/>
          </a:bodyPr>
          <a:lstStyle/>
          <a:p>
            <a:pPr algn="just"/>
            <a:r>
              <a:rPr lang="en-US" dirty="0" smtClean="0"/>
              <a:t>Like Durkheim, </a:t>
            </a:r>
            <a:r>
              <a:rPr lang="en-US" dirty="0" err="1" smtClean="0"/>
              <a:t>T</a:t>
            </a:r>
            <a:r>
              <a:rPr lang="en-US" b="1" dirty="0" err="1" smtClean="0">
                <a:latin typeface="Courier New"/>
                <a:cs typeface="Courier New"/>
              </a:rPr>
              <a:t>ö</a:t>
            </a:r>
            <a:r>
              <a:rPr lang="en-US" dirty="0" err="1" smtClean="0"/>
              <a:t>nnies</a:t>
            </a:r>
            <a:r>
              <a:rPr lang="en-US" dirty="0" smtClean="0"/>
              <a:t> compared pre-modern (simple) and modern (complex) societies to see how they differed.</a:t>
            </a:r>
          </a:p>
          <a:p>
            <a:pPr algn="just"/>
            <a:r>
              <a:rPr lang="en-US" dirty="0" smtClean="0"/>
              <a:t>His difference to Durkheim’s theories was that he attempted to understand how social relationships between people </a:t>
            </a:r>
            <a:r>
              <a:rPr lang="en-US" dirty="0" smtClean="0"/>
              <a:t>differed </a:t>
            </a:r>
            <a:r>
              <a:rPr lang="en-US" dirty="0" smtClean="0"/>
              <a:t>in two types of society.</a:t>
            </a:r>
          </a:p>
          <a:p>
            <a:pPr algn="just"/>
            <a:r>
              <a:rPr lang="en-US" dirty="0" smtClean="0"/>
              <a:t>He tried to examine what were the sources of social change.</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914400"/>
          </a:xfrm>
        </p:spPr>
        <p:txBody>
          <a:bodyPr>
            <a:noAutofit/>
          </a:bodyPr>
          <a:lstStyle/>
          <a:p>
            <a:pPr algn="ctr"/>
            <a:r>
              <a:rPr lang="en-US" sz="2800" b="1" dirty="0" smtClean="0"/>
              <a:t>SUPERSTRUCTURE &amp; INFRASTRUCTURE</a:t>
            </a:r>
            <a:endParaRPr lang="en-US" sz="2800" b="1" dirty="0"/>
          </a:p>
        </p:txBody>
      </p:sp>
      <p:sp>
        <p:nvSpPr>
          <p:cNvPr id="3" name="Content Placeholder 2"/>
          <p:cNvSpPr>
            <a:spLocks noGrp="1"/>
          </p:cNvSpPr>
          <p:nvPr>
            <p:ph idx="1"/>
          </p:nvPr>
        </p:nvSpPr>
        <p:spPr>
          <a:xfrm>
            <a:off x="457200" y="1371600"/>
            <a:ext cx="8153400" cy="4648200"/>
          </a:xfrm>
        </p:spPr>
        <p:txBody>
          <a:bodyPr>
            <a:normAutofit/>
          </a:bodyPr>
          <a:lstStyle/>
          <a:p>
            <a:pPr algn="just"/>
            <a:r>
              <a:rPr lang="en-US" b="1" i="1" dirty="0" smtClean="0"/>
              <a:t>Superstructure – Institutions</a:t>
            </a:r>
          </a:p>
          <a:p>
            <a:pPr algn="just"/>
            <a:r>
              <a:rPr lang="en-US" b="1" i="1" dirty="0" smtClean="0"/>
              <a:t>Infrastructure </a:t>
            </a:r>
            <a:r>
              <a:rPr lang="en-US" b="1" i="1" smtClean="0"/>
              <a:t>– Economy</a:t>
            </a:r>
            <a:endParaRPr lang="en-US" b="1" i="1" dirty="0" smtClean="0"/>
          </a:p>
          <a:p>
            <a:pPr algn="just"/>
            <a:r>
              <a:rPr lang="en-US" dirty="0" smtClean="0"/>
              <a:t>For Marx, the infrastructure always influences </a:t>
            </a:r>
            <a:r>
              <a:rPr lang="en-US" dirty="0" smtClean="0"/>
              <a:t>the </a:t>
            </a:r>
            <a:r>
              <a:rPr lang="en-US" dirty="0" smtClean="0"/>
              <a:t>superstructure.</a:t>
            </a:r>
          </a:p>
          <a:p>
            <a:pPr algn="just"/>
            <a:r>
              <a:rPr lang="en-US" dirty="0" smtClean="0"/>
              <a:t>Therefore, whoever controlled the wealth or infrastructure of </a:t>
            </a:r>
            <a:r>
              <a:rPr lang="en-US" dirty="0" smtClean="0"/>
              <a:t>any society, they would also determine what the </a:t>
            </a:r>
            <a:r>
              <a:rPr lang="en-US" dirty="0" smtClean="0"/>
              <a:t>superstructure looked like.</a:t>
            </a:r>
            <a:endParaRPr lang="en-US" dirty="0" smtClean="0"/>
          </a:p>
        </p:txBody>
      </p:sp>
      <p:sp>
        <p:nvSpPr>
          <p:cNvPr id="4" name="Slide Number Placeholder 3"/>
          <p:cNvSpPr>
            <a:spLocks noGrp="1"/>
          </p:cNvSpPr>
          <p:nvPr>
            <p:ph type="sldNum" sz="quarter" idx="12"/>
          </p:nvPr>
        </p:nvSpPr>
        <p:spPr/>
        <p:txBody>
          <a:bodyPr/>
          <a:lstStyle/>
          <a:p>
            <a:fld id="{1838DDEA-BF37-46CE-BCE3-FC3C4F7D1487}"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8DDEA-BF37-46CE-BCE3-FC3C4F7D1487}" type="slidenum">
              <a:rPr lang="en-US" smtClean="0"/>
              <a:pPr/>
              <a:t>41</a:t>
            </a:fld>
            <a:endParaRPr lang="en-US"/>
          </a:p>
        </p:txBody>
      </p:sp>
      <p:pic>
        <p:nvPicPr>
          <p:cNvPr id="1026" name="Picture 2" descr="E:\SOCI 102 SEM 1 2013-14\My hand-outs for class\OTHER\Marx Superstructure.jpg"/>
          <p:cNvPicPr>
            <a:picLocks noChangeAspect="1" noChangeArrowheads="1"/>
          </p:cNvPicPr>
          <p:nvPr/>
        </p:nvPicPr>
        <p:blipFill>
          <a:blip r:embed="rId2" cstate="print"/>
          <a:srcRect/>
          <a:stretch>
            <a:fillRect/>
          </a:stretch>
        </p:blipFill>
        <p:spPr bwMode="auto">
          <a:xfrm>
            <a:off x="1143000" y="533400"/>
            <a:ext cx="7010399" cy="5714999"/>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914400"/>
          </a:xfrm>
        </p:spPr>
        <p:txBody>
          <a:bodyPr>
            <a:normAutofit/>
          </a:bodyPr>
          <a:lstStyle/>
          <a:p>
            <a:pPr algn="ctr"/>
            <a:r>
              <a:rPr lang="en-US" dirty="0" smtClean="0"/>
              <a:t>FALSE-CLASS CONSCIOUSNESS</a:t>
            </a:r>
            <a:endParaRPr lang="en-US" b="1" dirty="0"/>
          </a:p>
        </p:txBody>
      </p:sp>
      <p:sp>
        <p:nvSpPr>
          <p:cNvPr id="3" name="Content Placeholder 2"/>
          <p:cNvSpPr>
            <a:spLocks noGrp="1"/>
          </p:cNvSpPr>
          <p:nvPr>
            <p:ph idx="1"/>
          </p:nvPr>
        </p:nvSpPr>
        <p:spPr>
          <a:xfrm>
            <a:off x="457200" y="1295400"/>
            <a:ext cx="8229600" cy="5029200"/>
          </a:xfrm>
        </p:spPr>
        <p:txBody>
          <a:bodyPr>
            <a:normAutofit/>
          </a:bodyPr>
          <a:lstStyle/>
          <a:p>
            <a:pPr algn="just"/>
            <a:r>
              <a:rPr lang="en-US" dirty="0" smtClean="0"/>
              <a:t>In order to maintain control, the ruling class </a:t>
            </a:r>
            <a:r>
              <a:rPr lang="en-US" dirty="0" smtClean="0"/>
              <a:t>promotes </a:t>
            </a:r>
            <a:r>
              <a:rPr lang="en-US" dirty="0" smtClean="0"/>
              <a:t>a false-class consciousness and alienation through the institutions – religion, education, family</a:t>
            </a:r>
            <a:r>
              <a:rPr lang="en-US" dirty="0" smtClean="0"/>
              <a:t>.</a:t>
            </a:r>
          </a:p>
          <a:p>
            <a:pPr algn="just"/>
            <a:r>
              <a:rPr lang="en-US" dirty="0" smtClean="0"/>
              <a:t>False-class consciousness meant that the entire working or lower class would be fooled into believing that all is right with their situation and suffering and they would continue to quietly work and benefit the ruling class</a:t>
            </a:r>
            <a:r>
              <a:rPr lang="en-US" dirty="0" smtClean="0"/>
              <a:t>.</a:t>
            </a:r>
            <a:endParaRPr lang="en-US" dirty="0" smtClean="0"/>
          </a:p>
        </p:txBody>
      </p:sp>
      <p:sp>
        <p:nvSpPr>
          <p:cNvPr id="4" name="Slide Number Placeholder 3"/>
          <p:cNvSpPr>
            <a:spLocks noGrp="1"/>
          </p:cNvSpPr>
          <p:nvPr>
            <p:ph type="sldNum" sz="quarter" idx="12"/>
          </p:nvPr>
        </p:nvSpPr>
        <p:spPr/>
        <p:txBody>
          <a:bodyPr/>
          <a:lstStyle/>
          <a:p>
            <a:fld id="{1838DDEA-BF37-46CE-BCE3-FC3C4F7D1487}"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229600" cy="5486400"/>
          </a:xfrm>
        </p:spPr>
        <p:txBody>
          <a:bodyPr>
            <a:normAutofit lnSpcReduction="10000"/>
          </a:bodyPr>
          <a:lstStyle/>
          <a:p>
            <a:pPr algn="just"/>
            <a:r>
              <a:rPr lang="en-US" dirty="0" smtClean="0"/>
              <a:t>Marx called religion: “the opium of the masses.”</a:t>
            </a:r>
          </a:p>
          <a:p>
            <a:pPr algn="just"/>
            <a:r>
              <a:rPr lang="en-US" dirty="0" smtClean="0"/>
              <a:t>He posited that religion was the most powerful means of promoting a false-class consciousness because it was able to control the minds of the populace into believing that their suffering on earth was derived by God and not man.</a:t>
            </a:r>
          </a:p>
          <a:p>
            <a:pPr algn="just"/>
            <a:r>
              <a:rPr lang="en-US" dirty="0" smtClean="0"/>
              <a:t>Marx articulated that education, governments, the legal system and even the family also promoted a false-class conscious which would hide the inequalities of the economic realities. </a:t>
            </a:r>
          </a:p>
        </p:txBody>
      </p:sp>
      <p:sp>
        <p:nvSpPr>
          <p:cNvPr id="4" name="Slide Number Placeholder 3"/>
          <p:cNvSpPr>
            <a:spLocks noGrp="1"/>
          </p:cNvSpPr>
          <p:nvPr>
            <p:ph type="sldNum" sz="quarter" idx="12"/>
          </p:nvPr>
        </p:nvSpPr>
        <p:spPr/>
        <p:txBody>
          <a:bodyPr/>
          <a:lstStyle/>
          <a:p>
            <a:fld id="{1838DDEA-BF37-46CE-BCE3-FC3C4F7D1487}"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382000" cy="1066800"/>
          </a:xfrm>
        </p:spPr>
        <p:txBody>
          <a:bodyPr>
            <a:normAutofit/>
          </a:bodyPr>
          <a:lstStyle/>
          <a:p>
            <a:pPr algn="ctr"/>
            <a:r>
              <a:rPr lang="en-US" b="1" dirty="0" smtClean="0"/>
              <a:t>MARXISM</a:t>
            </a:r>
            <a:endParaRPr lang="en-US" b="1" dirty="0"/>
          </a:p>
        </p:txBody>
      </p:sp>
      <p:sp>
        <p:nvSpPr>
          <p:cNvPr id="4" name="Slide Number Placeholder 3"/>
          <p:cNvSpPr>
            <a:spLocks noGrp="1"/>
          </p:cNvSpPr>
          <p:nvPr>
            <p:ph type="sldNum" sz="quarter" idx="12"/>
          </p:nvPr>
        </p:nvSpPr>
        <p:spPr/>
        <p:txBody>
          <a:bodyPr/>
          <a:lstStyle/>
          <a:p>
            <a:fld id="{1838DDEA-BF37-46CE-BCE3-FC3C4F7D1487}" type="slidenum">
              <a:rPr lang="en-US" smtClean="0"/>
              <a:pPr/>
              <a:t>44</a:t>
            </a:fld>
            <a:endParaRPr lang="en-US"/>
          </a:p>
        </p:txBody>
      </p:sp>
      <p:pic>
        <p:nvPicPr>
          <p:cNvPr id="47106" name="Picture 2" descr="http://orgtheory.files.wordpress.com/2010/10/marxist-comics.jpg">
            <a:hlinkClick r:id="rId2"/>
          </p:cNvPr>
          <p:cNvPicPr>
            <a:picLocks noChangeAspect="1" noChangeArrowheads="1"/>
          </p:cNvPicPr>
          <p:nvPr/>
        </p:nvPicPr>
        <p:blipFill>
          <a:blip r:embed="rId3" cstate="print"/>
          <a:srcRect/>
          <a:stretch>
            <a:fillRect/>
          </a:stretch>
        </p:blipFill>
        <p:spPr bwMode="auto">
          <a:xfrm>
            <a:off x="609600" y="1295400"/>
            <a:ext cx="7772400" cy="5066455"/>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382000" cy="762000"/>
          </a:xfrm>
        </p:spPr>
        <p:txBody>
          <a:bodyPr>
            <a:normAutofit/>
          </a:bodyPr>
          <a:lstStyle/>
          <a:p>
            <a:pPr algn="ctr"/>
            <a:r>
              <a:rPr lang="en-US" dirty="0" smtClean="0"/>
              <a:t>HISTORICAL DIALECTIC</a:t>
            </a:r>
            <a:endParaRPr lang="en-US" b="1" dirty="0"/>
          </a:p>
        </p:txBody>
      </p:sp>
      <p:sp>
        <p:nvSpPr>
          <p:cNvPr id="3" name="Content Placeholder 2"/>
          <p:cNvSpPr>
            <a:spLocks noGrp="1"/>
          </p:cNvSpPr>
          <p:nvPr>
            <p:ph idx="1"/>
          </p:nvPr>
        </p:nvSpPr>
        <p:spPr>
          <a:xfrm>
            <a:off x="304800" y="1219200"/>
            <a:ext cx="8534400" cy="5181600"/>
          </a:xfrm>
        </p:spPr>
        <p:txBody>
          <a:bodyPr>
            <a:normAutofit lnSpcReduction="10000"/>
          </a:bodyPr>
          <a:lstStyle/>
          <a:p>
            <a:pPr algn="just">
              <a:buNone/>
            </a:pPr>
            <a:r>
              <a:rPr lang="en-US" dirty="0" smtClean="0"/>
              <a:t>Evolution of Society (Marx):</a:t>
            </a:r>
          </a:p>
          <a:p>
            <a:pPr marL="578358" indent="-514350" algn="just">
              <a:buFont typeface="+mj-lt"/>
              <a:buAutoNum type="arabicPeriod"/>
            </a:pPr>
            <a:r>
              <a:rPr lang="en-US" b="1" dirty="0" smtClean="0"/>
              <a:t>Primitive Communism</a:t>
            </a:r>
            <a:r>
              <a:rPr lang="en-US" dirty="0" smtClean="0"/>
              <a:t> – classless</a:t>
            </a:r>
          </a:p>
          <a:p>
            <a:pPr marL="578358" indent="-514350" algn="just">
              <a:buFont typeface="+mj-lt"/>
              <a:buAutoNum type="arabicPeriod"/>
            </a:pPr>
            <a:r>
              <a:rPr lang="en-US" b="1" dirty="0" smtClean="0"/>
              <a:t>Asiatic Groups</a:t>
            </a:r>
            <a:r>
              <a:rPr lang="en-US" dirty="0" smtClean="0"/>
              <a:t> – tyrants </a:t>
            </a:r>
            <a:r>
              <a:rPr lang="en-US" dirty="0" err="1" smtClean="0"/>
              <a:t>vs</a:t>
            </a:r>
            <a:r>
              <a:rPr lang="en-US" dirty="0" smtClean="0"/>
              <a:t> masses (EAST)</a:t>
            </a:r>
          </a:p>
          <a:p>
            <a:pPr marL="578358" indent="-514350" algn="just">
              <a:buNone/>
            </a:pPr>
            <a:r>
              <a:rPr lang="en-US" dirty="0" smtClean="0"/>
              <a:t>	</a:t>
            </a:r>
            <a:r>
              <a:rPr lang="en-US" b="1" dirty="0" smtClean="0"/>
              <a:t>Ancient Society</a:t>
            </a:r>
            <a:r>
              <a:rPr lang="en-US" dirty="0" smtClean="0"/>
              <a:t> – slave masters </a:t>
            </a:r>
            <a:r>
              <a:rPr lang="en-US" dirty="0" err="1" smtClean="0"/>
              <a:t>vs</a:t>
            </a:r>
            <a:r>
              <a:rPr lang="en-US" dirty="0" smtClean="0"/>
              <a:t> slaves (WEST)</a:t>
            </a:r>
          </a:p>
          <a:p>
            <a:pPr marL="578358" indent="-514350" algn="just">
              <a:buFont typeface="+mj-lt"/>
              <a:buAutoNum type="arabicPeriod" startAt="3"/>
            </a:pPr>
            <a:r>
              <a:rPr lang="en-US" b="1" dirty="0" smtClean="0"/>
              <a:t>Feudal Society</a:t>
            </a:r>
            <a:r>
              <a:rPr lang="en-US" dirty="0" smtClean="0"/>
              <a:t> – landlords </a:t>
            </a:r>
            <a:r>
              <a:rPr lang="en-US" dirty="0" err="1" smtClean="0"/>
              <a:t>vs</a:t>
            </a:r>
            <a:r>
              <a:rPr lang="en-US" dirty="0" smtClean="0"/>
              <a:t> serfs</a:t>
            </a:r>
          </a:p>
          <a:p>
            <a:pPr marL="578358" indent="-514350" algn="just">
              <a:buFont typeface="+mj-lt"/>
              <a:buAutoNum type="arabicPeriod" startAt="3"/>
            </a:pPr>
            <a:r>
              <a:rPr lang="en-US" b="1" dirty="0" smtClean="0"/>
              <a:t>Capitalist Society</a:t>
            </a:r>
            <a:r>
              <a:rPr lang="en-US" dirty="0" smtClean="0"/>
              <a:t> – Bourgeoisie </a:t>
            </a:r>
            <a:r>
              <a:rPr lang="en-US" dirty="0" err="1" smtClean="0"/>
              <a:t>vs</a:t>
            </a:r>
            <a:r>
              <a:rPr lang="en-US" dirty="0" smtClean="0"/>
              <a:t> Proletariat</a:t>
            </a:r>
          </a:p>
          <a:p>
            <a:pPr marL="578358" indent="-514350" algn="just">
              <a:buFont typeface="+mj-lt"/>
              <a:buAutoNum type="arabicPeriod" startAt="3"/>
            </a:pPr>
            <a:r>
              <a:rPr lang="en-US" b="1" dirty="0" smtClean="0"/>
              <a:t>Socialist Society</a:t>
            </a:r>
            <a:r>
              <a:rPr lang="en-US" dirty="0" smtClean="0"/>
              <a:t> – Dictatorship of the Proletariat </a:t>
            </a:r>
            <a:r>
              <a:rPr lang="en-US" dirty="0" err="1" smtClean="0"/>
              <a:t>vs</a:t>
            </a:r>
            <a:r>
              <a:rPr lang="en-US" dirty="0" smtClean="0"/>
              <a:t> Former Elites</a:t>
            </a:r>
          </a:p>
          <a:p>
            <a:pPr marL="578358" indent="-514350" algn="just">
              <a:buFont typeface="+mj-lt"/>
              <a:buAutoNum type="arabicPeriod" startAt="3"/>
            </a:pPr>
            <a:r>
              <a:rPr lang="en-US" b="1" dirty="0" smtClean="0"/>
              <a:t>Communist Society</a:t>
            </a:r>
            <a:r>
              <a:rPr lang="en-US" dirty="0" smtClean="0"/>
              <a:t> – classless</a:t>
            </a:r>
          </a:p>
        </p:txBody>
      </p:sp>
      <p:sp>
        <p:nvSpPr>
          <p:cNvPr id="4" name="Slide Number Placeholder 3"/>
          <p:cNvSpPr>
            <a:spLocks noGrp="1"/>
          </p:cNvSpPr>
          <p:nvPr>
            <p:ph type="sldNum" sz="quarter" idx="12"/>
          </p:nvPr>
        </p:nvSpPr>
        <p:spPr/>
        <p:txBody>
          <a:bodyPr/>
          <a:lstStyle/>
          <a:p>
            <a:fld id="{1838DDEA-BF37-46CE-BCE3-FC3C4F7D1487}"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8DDEA-BF37-46CE-BCE3-FC3C4F7D1487}" type="slidenum">
              <a:rPr lang="en-US" smtClean="0"/>
              <a:pPr/>
              <a:t>46</a:t>
            </a:fld>
            <a:endParaRPr lang="en-US"/>
          </a:p>
        </p:txBody>
      </p:sp>
      <p:pic>
        <p:nvPicPr>
          <p:cNvPr id="10242" name="Picture 2" descr="http://images.fineartamerica.com/images-medium-large/karl-marx-paul-helm.jpg">
            <a:hlinkClick r:id="rId2"/>
          </p:cNvPr>
          <p:cNvPicPr>
            <a:picLocks noChangeAspect="1" noChangeArrowheads="1"/>
          </p:cNvPicPr>
          <p:nvPr/>
        </p:nvPicPr>
        <p:blipFill>
          <a:blip r:embed="rId3" cstate="print"/>
          <a:srcRect/>
          <a:stretch>
            <a:fillRect/>
          </a:stretch>
        </p:blipFill>
        <p:spPr bwMode="auto">
          <a:xfrm>
            <a:off x="1676400" y="533400"/>
            <a:ext cx="5867400" cy="5867401"/>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382000" cy="762000"/>
          </a:xfrm>
        </p:spPr>
        <p:txBody>
          <a:bodyPr>
            <a:normAutofit/>
          </a:bodyPr>
          <a:lstStyle/>
          <a:p>
            <a:pPr algn="ctr"/>
            <a:r>
              <a:rPr lang="en-US" dirty="0" smtClean="0"/>
              <a:t>COMMUNISM</a:t>
            </a:r>
            <a:endParaRPr lang="en-US" b="1" dirty="0"/>
          </a:p>
        </p:txBody>
      </p:sp>
      <p:sp>
        <p:nvSpPr>
          <p:cNvPr id="3" name="Content Placeholder 2"/>
          <p:cNvSpPr>
            <a:spLocks noGrp="1"/>
          </p:cNvSpPr>
          <p:nvPr>
            <p:ph idx="1"/>
          </p:nvPr>
        </p:nvSpPr>
        <p:spPr>
          <a:xfrm>
            <a:off x="304800" y="1295400"/>
            <a:ext cx="8534400" cy="5105400"/>
          </a:xfrm>
        </p:spPr>
        <p:txBody>
          <a:bodyPr>
            <a:normAutofit/>
          </a:bodyPr>
          <a:lstStyle/>
          <a:p>
            <a:pPr algn="just"/>
            <a:r>
              <a:rPr lang="en-US" dirty="0" smtClean="0"/>
              <a:t>Communist society – For Karl Marx, the only answer to all of society’s problems was the creation of a communist society.</a:t>
            </a:r>
          </a:p>
          <a:p>
            <a:pPr algn="just"/>
            <a:r>
              <a:rPr lang="en-US" dirty="0" smtClean="0"/>
              <a:t>He advocated that Communism was an equal, classless, utopian &amp; ideal society where all the resources would be shared equally and everyone could co-exist peacefully and in harmony.</a:t>
            </a:r>
          </a:p>
          <a:p>
            <a:pPr algn="just"/>
            <a:r>
              <a:rPr lang="en-US" dirty="0" smtClean="0"/>
              <a:t>Till this day, there have never been any countries that have created a Communist society.</a:t>
            </a:r>
            <a:endParaRPr lang="en-US" dirty="0" smtClean="0"/>
          </a:p>
        </p:txBody>
      </p:sp>
      <p:sp>
        <p:nvSpPr>
          <p:cNvPr id="4" name="Slide Number Placeholder 3"/>
          <p:cNvSpPr>
            <a:spLocks noGrp="1"/>
          </p:cNvSpPr>
          <p:nvPr>
            <p:ph type="sldNum" sz="quarter" idx="12"/>
          </p:nvPr>
        </p:nvSpPr>
        <p:spPr/>
        <p:txBody>
          <a:bodyPr/>
          <a:lstStyle/>
          <a:p>
            <a:fld id="{1838DDEA-BF37-46CE-BCE3-FC3C4F7D1487}"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8DDEA-BF37-46CE-BCE3-FC3C4F7D1487}" type="slidenum">
              <a:rPr lang="en-US" smtClean="0"/>
              <a:pPr/>
              <a:t>48</a:t>
            </a:fld>
            <a:endParaRPr lang="en-US"/>
          </a:p>
        </p:txBody>
      </p:sp>
      <p:pic>
        <p:nvPicPr>
          <p:cNvPr id="45064" name="Picture 8" descr="http://truebluenz.files.wordpress.com/2012/10/karl20marx20cover20new20crusade12.jpg">
            <a:hlinkClick r:id="rId2"/>
          </p:cNvPr>
          <p:cNvPicPr>
            <a:picLocks noChangeAspect="1" noChangeArrowheads="1"/>
          </p:cNvPicPr>
          <p:nvPr/>
        </p:nvPicPr>
        <p:blipFill>
          <a:blip r:embed="rId3" cstate="print"/>
          <a:srcRect/>
          <a:stretch>
            <a:fillRect/>
          </a:stretch>
        </p:blipFill>
        <p:spPr bwMode="auto">
          <a:xfrm>
            <a:off x="457200" y="997458"/>
            <a:ext cx="8096772" cy="4412742"/>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82000" cy="685800"/>
          </a:xfrm>
        </p:spPr>
        <p:txBody>
          <a:bodyPr>
            <a:normAutofit/>
          </a:bodyPr>
          <a:lstStyle/>
          <a:p>
            <a:pPr algn="ctr"/>
            <a:r>
              <a:rPr lang="en-US" dirty="0" smtClean="0"/>
              <a:t>CRITIQUE:</a:t>
            </a:r>
            <a:endParaRPr lang="en-US" b="1" dirty="0"/>
          </a:p>
        </p:txBody>
      </p:sp>
      <p:sp>
        <p:nvSpPr>
          <p:cNvPr id="3" name="Content Placeholder 2"/>
          <p:cNvSpPr>
            <a:spLocks noGrp="1"/>
          </p:cNvSpPr>
          <p:nvPr>
            <p:ph idx="1"/>
          </p:nvPr>
        </p:nvSpPr>
        <p:spPr>
          <a:xfrm>
            <a:off x="381000" y="1066800"/>
            <a:ext cx="8382000" cy="5105400"/>
          </a:xfrm>
        </p:spPr>
        <p:txBody>
          <a:bodyPr>
            <a:normAutofit fontScale="92500"/>
          </a:bodyPr>
          <a:lstStyle/>
          <a:p>
            <a:pPr algn="just"/>
            <a:r>
              <a:rPr lang="en-US" dirty="0" smtClean="0"/>
              <a:t>One of Marx’s biggest critics was Max Weber. </a:t>
            </a:r>
            <a:endParaRPr lang="en-US" dirty="0" smtClean="0"/>
          </a:p>
          <a:p>
            <a:pPr algn="just"/>
            <a:r>
              <a:rPr lang="en-US" dirty="0" smtClean="0"/>
              <a:t>He argued that Marx was too economically deterministic and he believed that there were many factors, other than the economy that affected the society.</a:t>
            </a:r>
          </a:p>
          <a:p>
            <a:pPr algn="just"/>
            <a:r>
              <a:rPr lang="en-US" dirty="0" smtClean="0"/>
              <a:t>He also argued that there were more than two polarizing classes and advocated the importance of a growing middle class.</a:t>
            </a:r>
          </a:p>
          <a:p>
            <a:pPr algn="just"/>
            <a:r>
              <a:rPr lang="en-US" dirty="0" smtClean="0"/>
              <a:t>Many people also deemed Marx an idealist and felt that his theories were not fulfilled as communism lost the drive it had following the Cold War.</a:t>
            </a:r>
            <a:endParaRPr lang="en-US" dirty="0" smtClean="0"/>
          </a:p>
        </p:txBody>
      </p:sp>
      <p:sp>
        <p:nvSpPr>
          <p:cNvPr id="4" name="Slide Number Placeholder 3"/>
          <p:cNvSpPr>
            <a:spLocks noGrp="1"/>
          </p:cNvSpPr>
          <p:nvPr>
            <p:ph type="sldNum" sz="quarter" idx="12"/>
          </p:nvPr>
        </p:nvSpPr>
        <p:spPr/>
        <p:txBody>
          <a:bodyPr/>
          <a:lstStyle/>
          <a:p>
            <a:fld id="{1838DDEA-BF37-46CE-BCE3-FC3C4F7D1487}"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2920" y="530352"/>
            <a:ext cx="8183880" cy="4956048"/>
          </a:xfrm>
        </p:spPr>
        <p:txBody>
          <a:bodyPr/>
          <a:lstStyle/>
          <a:p>
            <a:pPr algn="just"/>
            <a:r>
              <a:rPr lang="en-US" dirty="0" smtClean="0"/>
              <a:t>His comparison of agrarian and industrial societies led </a:t>
            </a:r>
            <a:r>
              <a:rPr lang="en-US" dirty="0" err="1" smtClean="0"/>
              <a:t>T</a:t>
            </a:r>
            <a:r>
              <a:rPr lang="en-US" b="1" dirty="0" err="1" smtClean="0">
                <a:latin typeface="Courier New"/>
                <a:cs typeface="Courier New"/>
              </a:rPr>
              <a:t>ö</a:t>
            </a:r>
            <a:r>
              <a:rPr lang="en-US" dirty="0" err="1" smtClean="0"/>
              <a:t>nnies</a:t>
            </a:r>
            <a:r>
              <a:rPr lang="en-US" dirty="0" smtClean="0"/>
              <a:t> to conclude that there are two basic categories of social relationships .</a:t>
            </a:r>
          </a:p>
          <a:p>
            <a:pPr algn="just"/>
            <a:r>
              <a:rPr lang="en-US" dirty="0" smtClean="0"/>
              <a:t>The first category is made up of those social relationships that people enter into as ends in and of </a:t>
            </a:r>
            <a:r>
              <a:rPr lang="en-US" dirty="0" smtClean="0"/>
              <a:t>themselves (</a:t>
            </a:r>
            <a:r>
              <a:rPr lang="en-US" dirty="0" err="1" smtClean="0"/>
              <a:t>gemeinschaft</a:t>
            </a:r>
            <a:r>
              <a:rPr lang="en-US" dirty="0" smtClean="0"/>
              <a:t>).</a:t>
            </a:r>
            <a:endParaRPr lang="en-US" dirty="0" smtClean="0"/>
          </a:p>
          <a:p>
            <a:pPr algn="just"/>
            <a:r>
              <a:rPr lang="en-US" dirty="0" smtClean="0"/>
              <a:t>The second category includes social relationships that people enter into as means to specific </a:t>
            </a:r>
            <a:r>
              <a:rPr lang="en-US" dirty="0" smtClean="0"/>
              <a:t>ends (</a:t>
            </a:r>
            <a:r>
              <a:rPr lang="en-US" dirty="0" err="1" smtClean="0"/>
              <a:t>gesellschaft</a:t>
            </a:r>
            <a:r>
              <a:rPr lang="en-US" dirty="0" smtClean="0"/>
              <a:t>). </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timsfilmreviews.files.wordpress.com/2013/04/elysium-the-privileged-elysium.jpg">
            <a:hlinkClick r:id="rId2"/>
          </p:cNvPr>
          <p:cNvPicPr>
            <a:picLocks noChangeAspect="1" noChangeArrowheads="1"/>
          </p:cNvPicPr>
          <p:nvPr/>
        </p:nvPicPr>
        <p:blipFill>
          <a:blip r:embed="rId3" cstate="print"/>
          <a:srcRect/>
          <a:stretch>
            <a:fillRect/>
          </a:stretch>
        </p:blipFill>
        <p:spPr bwMode="auto">
          <a:xfrm>
            <a:off x="914400" y="3581399"/>
            <a:ext cx="5699311" cy="3131743"/>
          </a:xfrm>
          <a:prstGeom prst="rect">
            <a:avLst/>
          </a:prstGeom>
          <a:noFill/>
        </p:spPr>
      </p:pic>
      <p:sp>
        <p:nvSpPr>
          <p:cNvPr id="4" name="Slide Number Placeholder 3"/>
          <p:cNvSpPr>
            <a:spLocks noGrp="1"/>
          </p:cNvSpPr>
          <p:nvPr>
            <p:ph type="sldNum" sz="quarter" idx="12"/>
          </p:nvPr>
        </p:nvSpPr>
        <p:spPr/>
        <p:txBody>
          <a:bodyPr/>
          <a:lstStyle/>
          <a:p>
            <a:fld id="{1838DDEA-BF37-46CE-BCE3-FC3C4F7D1487}" type="slidenum">
              <a:rPr lang="en-US" smtClean="0"/>
              <a:pPr/>
              <a:t>50</a:t>
            </a:fld>
            <a:endParaRPr lang="en-US"/>
          </a:p>
        </p:txBody>
      </p:sp>
      <p:sp>
        <p:nvSpPr>
          <p:cNvPr id="5" name="Title 1"/>
          <p:cNvSpPr>
            <a:spLocks noGrp="1"/>
          </p:cNvSpPr>
          <p:nvPr>
            <p:ph type="title"/>
          </p:nvPr>
        </p:nvSpPr>
        <p:spPr>
          <a:xfrm>
            <a:off x="304800" y="152400"/>
            <a:ext cx="8458200" cy="762000"/>
          </a:xfrm>
        </p:spPr>
        <p:txBody>
          <a:bodyPr>
            <a:normAutofit/>
          </a:bodyPr>
          <a:lstStyle/>
          <a:p>
            <a:pPr algn="ctr"/>
            <a:r>
              <a:rPr lang="en-US" b="1" dirty="0" smtClean="0"/>
              <a:t>IS MARXISM STILL RELEVANT?</a:t>
            </a:r>
            <a:endParaRPr lang="en-US" b="1" dirty="0"/>
          </a:p>
        </p:txBody>
      </p:sp>
      <p:pic>
        <p:nvPicPr>
          <p:cNvPr id="1026" name="Picture 2" descr="https://encrypted-tbn2.gstatic.com/images?q=tbn:ANd9GcQqZ5FFiI3yrckvxJZK0p39nVC_AhtrzR29BvlFQOy2kJ3mz5aR">
            <a:hlinkClick r:id="rId4"/>
          </p:cNvPr>
          <p:cNvPicPr>
            <a:picLocks noChangeAspect="1" noChangeArrowheads="1"/>
          </p:cNvPicPr>
          <p:nvPr/>
        </p:nvPicPr>
        <p:blipFill>
          <a:blip r:embed="rId5" cstate="print"/>
          <a:srcRect/>
          <a:stretch>
            <a:fillRect/>
          </a:stretch>
        </p:blipFill>
        <p:spPr bwMode="auto">
          <a:xfrm>
            <a:off x="76200" y="914400"/>
            <a:ext cx="4714875" cy="2943225"/>
          </a:xfrm>
          <a:prstGeom prst="rect">
            <a:avLst/>
          </a:prstGeom>
          <a:noFill/>
        </p:spPr>
      </p:pic>
      <p:pic>
        <p:nvPicPr>
          <p:cNvPr id="1030" name="Picture 6" descr="http://www.thevipconcierge.com/images/UploadedEventPhotos/Elysium%20-%203.jpg">
            <a:hlinkClick r:id="rId6"/>
          </p:cNvPr>
          <p:cNvPicPr>
            <a:picLocks noChangeAspect="1" noChangeArrowheads="1"/>
          </p:cNvPicPr>
          <p:nvPr/>
        </p:nvPicPr>
        <p:blipFill>
          <a:blip r:embed="rId7" cstate="print"/>
          <a:srcRect/>
          <a:stretch>
            <a:fillRect/>
          </a:stretch>
        </p:blipFill>
        <p:spPr bwMode="auto">
          <a:xfrm>
            <a:off x="4191000" y="1905000"/>
            <a:ext cx="4714875" cy="26670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183880" cy="899160"/>
          </a:xfrm>
        </p:spPr>
        <p:txBody>
          <a:bodyPr/>
          <a:lstStyle/>
          <a:p>
            <a:pPr algn="ctr"/>
            <a:r>
              <a:rPr lang="en-US" dirty="0" smtClean="0"/>
              <a:t>BIBLIOGRAPHY</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295400"/>
            <a:ext cx="8183880" cy="4572000"/>
          </a:xfrm>
        </p:spPr>
        <p:txBody>
          <a:bodyPr>
            <a:normAutofit fontScale="85000" lnSpcReduction="20000"/>
          </a:bodyPr>
          <a:lstStyle/>
          <a:p>
            <a:pPr algn="just"/>
            <a:r>
              <a:rPr lang="en-US" dirty="0" smtClean="0"/>
              <a:t>Boundless. “From </a:t>
            </a:r>
            <a:r>
              <a:rPr lang="en-US" dirty="0" err="1" smtClean="0"/>
              <a:t>Gemeinschaft</a:t>
            </a:r>
            <a:r>
              <a:rPr lang="en-US" dirty="0" smtClean="0"/>
              <a:t> to </a:t>
            </a:r>
            <a:r>
              <a:rPr lang="en-US" dirty="0" err="1" smtClean="0"/>
              <a:t>Gesellschaft</a:t>
            </a:r>
            <a:r>
              <a:rPr lang="en-US" dirty="0" smtClean="0"/>
              <a:t>.” Accessed 15 February 2014. </a:t>
            </a:r>
            <a:r>
              <a:rPr lang="en-US" dirty="0" smtClean="0">
                <a:hlinkClick r:id="rId2"/>
              </a:rPr>
              <a:t>https://www.boundless.com/sociology/social-change/sources-of-social-change/from-gemeinschaft-to-gesellschaft/</a:t>
            </a:r>
            <a:r>
              <a:rPr lang="en-US" dirty="0" smtClean="0"/>
              <a:t>  </a:t>
            </a:r>
          </a:p>
          <a:p>
            <a:pPr algn="just"/>
            <a:r>
              <a:rPr lang="en-US" dirty="0" err="1" smtClean="0"/>
              <a:t>Haralambos</a:t>
            </a:r>
            <a:r>
              <a:rPr lang="en-US" dirty="0" smtClean="0"/>
              <a:t>, M. &amp; </a:t>
            </a:r>
            <a:r>
              <a:rPr lang="en-US" dirty="0" err="1" smtClean="0"/>
              <a:t>Holborn</a:t>
            </a:r>
            <a:r>
              <a:rPr lang="en-US" dirty="0" smtClean="0"/>
              <a:t>, M. 2000. </a:t>
            </a:r>
            <a:r>
              <a:rPr lang="en-US" b="1" u="sng" dirty="0" smtClean="0"/>
              <a:t>Sociology: Themes and Perspectives</a:t>
            </a:r>
            <a:r>
              <a:rPr lang="en-US" dirty="0" smtClean="0"/>
              <a:t>. 5</a:t>
            </a:r>
            <a:r>
              <a:rPr lang="en-US" baseline="30000" dirty="0" smtClean="0"/>
              <a:t>th</a:t>
            </a:r>
            <a:r>
              <a:rPr lang="en-US" dirty="0" smtClean="0"/>
              <a:t> Ed. London: Harper Collins. </a:t>
            </a:r>
          </a:p>
          <a:p>
            <a:pPr algn="just"/>
            <a:r>
              <a:rPr lang="en-US" dirty="0" smtClean="0"/>
              <a:t>McIntyre</a:t>
            </a:r>
            <a:r>
              <a:rPr lang="en-US" dirty="0" smtClean="0"/>
              <a:t>, Lisa. 2006. </a:t>
            </a:r>
            <a:r>
              <a:rPr lang="en-US" b="1" u="sng" dirty="0" smtClean="0"/>
              <a:t>The Practical Skeptic: Core Concepts in Sociology</a:t>
            </a:r>
            <a:r>
              <a:rPr lang="en-US" dirty="0" smtClean="0"/>
              <a:t>. 3</a:t>
            </a:r>
            <a:r>
              <a:rPr lang="en-US" baseline="30000" dirty="0" smtClean="0"/>
              <a:t>rd</a:t>
            </a:r>
            <a:r>
              <a:rPr lang="en-US" dirty="0" smtClean="0"/>
              <a:t> Ed. New York, NY: Mc </a:t>
            </a:r>
            <a:r>
              <a:rPr lang="en-US" dirty="0" err="1" smtClean="0"/>
              <a:t>Graw</a:t>
            </a:r>
            <a:r>
              <a:rPr lang="en-US" dirty="0" smtClean="0"/>
              <a:t> Hill. </a:t>
            </a:r>
            <a:endParaRPr lang="en-US" dirty="0" smtClean="0"/>
          </a:p>
          <a:p>
            <a:pPr algn="just"/>
            <a:r>
              <a:rPr lang="en-US" dirty="0" err="1" smtClean="0"/>
              <a:t>Tischler</a:t>
            </a:r>
            <a:r>
              <a:rPr lang="en-US" dirty="0" smtClean="0"/>
              <a:t>, Henry. 2007. Introduction to Sociology. 9</a:t>
            </a:r>
            <a:r>
              <a:rPr lang="en-US" baseline="30000" dirty="0" smtClean="0"/>
              <a:t>th</a:t>
            </a:r>
            <a:r>
              <a:rPr lang="en-US" dirty="0" smtClean="0"/>
              <a:t> Edition. Belmont, CA, USA: </a:t>
            </a:r>
            <a:r>
              <a:rPr lang="en-US" dirty="0" err="1" smtClean="0"/>
              <a:t>Cengage</a:t>
            </a:r>
            <a:r>
              <a:rPr lang="en-US" dirty="0" smtClean="0"/>
              <a:t> Learning. </a:t>
            </a:r>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51</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2920" y="530352"/>
            <a:ext cx="8183880" cy="4956048"/>
          </a:xfrm>
        </p:spPr>
        <p:txBody>
          <a:bodyPr>
            <a:normAutofit lnSpcReduction="10000"/>
          </a:bodyPr>
          <a:lstStyle/>
          <a:p>
            <a:pPr algn="just"/>
            <a:r>
              <a:rPr lang="en-US" dirty="0" err="1" smtClean="0"/>
              <a:t>Gemeinschaft</a:t>
            </a:r>
            <a:r>
              <a:rPr lang="en-US" dirty="0" smtClean="0"/>
              <a:t> &amp; </a:t>
            </a:r>
            <a:r>
              <a:rPr lang="en-US" dirty="0" err="1" smtClean="0"/>
              <a:t>Gesellchaft</a:t>
            </a:r>
            <a:r>
              <a:rPr lang="en-US" dirty="0" smtClean="0"/>
              <a:t> were two types of social relationships found in groups.</a:t>
            </a:r>
          </a:p>
          <a:p>
            <a:pPr algn="just"/>
            <a:r>
              <a:rPr lang="en-US" dirty="0" smtClean="0"/>
              <a:t>People into relationships that are ends in and of themselves for emotional or affective reasons.</a:t>
            </a:r>
          </a:p>
          <a:p>
            <a:pPr algn="just"/>
            <a:r>
              <a:rPr lang="en-US" dirty="0" smtClean="0"/>
              <a:t>An individual’s relationship with his or her family is an example of this type of relationship.</a:t>
            </a:r>
          </a:p>
          <a:p>
            <a:pPr algn="just"/>
            <a:r>
              <a:rPr lang="en-US" dirty="0" err="1" smtClean="0"/>
              <a:t>T</a:t>
            </a:r>
            <a:r>
              <a:rPr lang="en-US" b="1" dirty="0" err="1" smtClean="0">
                <a:latin typeface="Courier New"/>
                <a:cs typeface="Courier New"/>
              </a:rPr>
              <a:t>ö</a:t>
            </a:r>
            <a:r>
              <a:rPr lang="en-US" dirty="0" err="1" smtClean="0"/>
              <a:t>nnies</a:t>
            </a:r>
            <a:r>
              <a:rPr lang="en-US" dirty="0" smtClean="0"/>
              <a:t> called this type of emotion-based relationships: </a:t>
            </a:r>
            <a:r>
              <a:rPr lang="en-US" dirty="0" err="1" smtClean="0"/>
              <a:t>Gemeinschaft</a:t>
            </a:r>
            <a:r>
              <a:rPr lang="en-US" dirty="0" smtClean="0"/>
              <a:t> or personal (communal) relationships.</a:t>
            </a:r>
          </a:p>
          <a:p>
            <a:pPr algn="just"/>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2920" y="530352"/>
            <a:ext cx="8183880" cy="4956048"/>
          </a:xfrm>
        </p:spPr>
        <p:txBody>
          <a:bodyPr/>
          <a:lstStyle/>
          <a:p>
            <a:pPr algn="just"/>
            <a:r>
              <a:rPr lang="en-US" dirty="0" smtClean="0"/>
              <a:t>People enter into relationships that are a means to an end, not out of affective or natural affinity, but to achieve some specific goal (for example, financial gain).</a:t>
            </a:r>
          </a:p>
          <a:p>
            <a:pPr algn="just"/>
            <a:r>
              <a:rPr lang="en-US" dirty="0" err="1" smtClean="0"/>
              <a:t>T</a:t>
            </a:r>
            <a:r>
              <a:rPr lang="en-US" b="1" dirty="0" err="1" smtClean="0">
                <a:latin typeface="Courier New"/>
                <a:cs typeface="Courier New"/>
              </a:rPr>
              <a:t>ö</a:t>
            </a:r>
            <a:r>
              <a:rPr lang="en-US" dirty="0" err="1" smtClean="0"/>
              <a:t>nnies</a:t>
            </a:r>
            <a:r>
              <a:rPr lang="en-US" dirty="0" smtClean="0"/>
              <a:t> called these goal-driven relationships, </a:t>
            </a:r>
            <a:r>
              <a:rPr lang="en-US" dirty="0" err="1" smtClean="0"/>
              <a:t>Gesellschaft</a:t>
            </a:r>
            <a:r>
              <a:rPr lang="en-US" dirty="0" smtClean="0"/>
              <a:t> or impersonal social relationships.</a:t>
            </a:r>
          </a:p>
          <a:p>
            <a:pPr algn="just"/>
            <a:r>
              <a:rPr lang="en-US" dirty="0" smtClean="0"/>
              <a:t>For example, your relationship with your boss is described as a </a:t>
            </a:r>
            <a:r>
              <a:rPr lang="en-US" dirty="0" err="1" smtClean="0"/>
              <a:t>Gesellschaft</a:t>
            </a:r>
            <a:r>
              <a:rPr lang="en-US" dirty="0" smtClean="0"/>
              <a:t> relationship.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graphicFrame>
        <p:nvGraphicFramePr>
          <p:cNvPr id="5" name="Table 4"/>
          <p:cNvGraphicFramePr>
            <a:graphicFrameLocks noGrp="1"/>
          </p:cNvGraphicFramePr>
          <p:nvPr/>
        </p:nvGraphicFramePr>
        <p:xfrm>
          <a:off x="990600" y="914400"/>
          <a:ext cx="6781800" cy="1751106"/>
        </p:xfrm>
        <a:graphic>
          <a:graphicData uri="http://schemas.openxmlformats.org/drawingml/2006/table">
            <a:tbl>
              <a:tblPr firstRow="1" bandRow="1">
                <a:tableStyleId>{5C22544A-7EE6-4342-B048-85BDC9FD1C3A}</a:tableStyleId>
              </a:tblPr>
              <a:tblGrid>
                <a:gridCol w="3390900"/>
                <a:gridCol w="3390900"/>
              </a:tblGrid>
              <a:tr h="660400">
                <a:tc>
                  <a:txBody>
                    <a:bodyPr/>
                    <a:lstStyle/>
                    <a:p>
                      <a:pPr algn="ctr"/>
                      <a:r>
                        <a:rPr lang="en-US" dirty="0" smtClean="0"/>
                        <a:t>TYPE OF RELATIONSHIP</a:t>
                      </a:r>
                      <a:endParaRPr lang="en-US" dirty="0"/>
                    </a:p>
                  </a:txBody>
                  <a:tcPr/>
                </a:tc>
                <a:tc>
                  <a:txBody>
                    <a:bodyPr/>
                    <a:lstStyle/>
                    <a:p>
                      <a:pPr algn="ctr"/>
                      <a:r>
                        <a:rPr lang="en-US" dirty="0" smtClean="0"/>
                        <a:t>ASSOCIATION</a:t>
                      </a:r>
                      <a:endParaRPr lang="en-US" dirty="0"/>
                    </a:p>
                  </a:txBody>
                  <a:tcPr/>
                </a:tc>
              </a:tr>
              <a:tr h="545353">
                <a:tc>
                  <a:txBody>
                    <a:bodyPr/>
                    <a:lstStyle/>
                    <a:p>
                      <a:pPr algn="ctr"/>
                      <a:r>
                        <a:rPr lang="en-US" b="1" dirty="0" smtClean="0"/>
                        <a:t>GEMEINSCHAFT</a:t>
                      </a:r>
                      <a:endParaRPr lang="en-US" b="1" dirty="0"/>
                    </a:p>
                  </a:txBody>
                  <a:tcPr/>
                </a:tc>
                <a:tc>
                  <a:txBody>
                    <a:bodyPr/>
                    <a:lstStyle/>
                    <a:p>
                      <a:pPr algn="ctr"/>
                      <a:r>
                        <a:rPr lang="en-US" b="1" dirty="0" smtClean="0"/>
                        <a:t>PERSONAL</a:t>
                      </a:r>
                      <a:endParaRPr lang="en-US" b="1" dirty="0"/>
                    </a:p>
                  </a:txBody>
                  <a:tcPr/>
                </a:tc>
              </a:tr>
              <a:tr h="545353">
                <a:tc>
                  <a:txBody>
                    <a:bodyPr/>
                    <a:lstStyle/>
                    <a:p>
                      <a:pPr algn="ctr"/>
                      <a:r>
                        <a:rPr lang="en-US" b="1" dirty="0" smtClean="0"/>
                        <a:t>GESELLSCHAFT</a:t>
                      </a:r>
                      <a:endParaRPr lang="en-US" b="1" dirty="0"/>
                    </a:p>
                  </a:txBody>
                  <a:tcPr/>
                </a:tc>
                <a:tc>
                  <a:txBody>
                    <a:bodyPr/>
                    <a:lstStyle/>
                    <a:p>
                      <a:pPr algn="ctr"/>
                      <a:r>
                        <a:rPr lang="en-US" b="1" dirty="0" smtClean="0"/>
                        <a:t>IMPERSONAL</a:t>
                      </a:r>
                      <a:endParaRPr lang="en-US" b="1" dirty="0"/>
                    </a:p>
                  </a:txBody>
                  <a:tcPr/>
                </a:tc>
              </a:tr>
            </a:tbl>
          </a:graphicData>
        </a:graphic>
      </p:graphicFrame>
      <p:pic>
        <p:nvPicPr>
          <p:cNvPr id="39937" name="Picture 1"/>
          <p:cNvPicPr>
            <a:picLocks noChangeAspect="1" noChangeArrowheads="1"/>
          </p:cNvPicPr>
          <p:nvPr/>
        </p:nvPicPr>
        <p:blipFill>
          <a:blip r:embed="rId2" cstate="print"/>
          <a:srcRect/>
          <a:stretch>
            <a:fillRect/>
          </a:stretch>
        </p:blipFill>
        <p:spPr bwMode="auto">
          <a:xfrm>
            <a:off x="533400" y="3124200"/>
            <a:ext cx="3124200" cy="2759633"/>
          </a:xfrm>
          <a:prstGeom prst="rect">
            <a:avLst/>
          </a:prstGeom>
          <a:noFill/>
          <a:ln w="9525">
            <a:noFill/>
            <a:miter lim="800000"/>
            <a:headEnd/>
            <a:tailEnd/>
          </a:ln>
          <a:effectLst/>
        </p:spPr>
      </p:pic>
      <p:pic>
        <p:nvPicPr>
          <p:cNvPr id="39938" name="Picture 2"/>
          <p:cNvPicPr>
            <a:picLocks noChangeAspect="1" noChangeArrowheads="1"/>
          </p:cNvPicPr>
          <p:nvPr/>
        </p:nvPicPr>
        <p:blipFill>
          <a:blip r:embed="rId3" cstate="print"/>
          <a:srcRect/>
          <a:stretch>
            <a:fillRect/>
          </a:stretch>
        </p:blipFill>
        <p:spPr bwMode="auto">
          <a:xfrm>
            <a:off x="4114800" y="3276600"/>
            <a:ext cx="4390705" cy="25098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2920" y="530352"/>
            <a:ext cx="8183880" cy="4956048"/>
          </a:xfrm>
        </p:spPr>
        <p:txBody>
          <a:bodyPr/>
          <a:lstStyle/>
          <a:p>
            <a:pPr algn="just"/>
            <a:r>
              <a:rPr lang="en-US" dirty="0" smtClean="0"/>
              <a:t>According to </a:t>
            </a:r>
            <a:r>
              <a:rPr lang="en-US" dirty="0" err="1" smtClean="0"/>
              <a:t>T</a:t>
            </a:r>
            <a:r>
              <a:rPr lang="en-US" b="1" dirty="0" err="1" smtClean="0">
                <a:latin typeface="Courier New"/>
                <a:cs typeface="Courier New"/>
              </a:rPr>
              <a:t>ö</a:t>
            </a:r>
            <a:r>
              <a:rPr lang="en-US" dirty="0" err="1" smtClean="0"/>
              <a:t>nnies</a:t>
            </a:r>
            <a:r>
              <a:rPr lang="en-US" dirty="0" smtClean="0"/>
              <a:t>, the main difference between the two societies is the proportions that exist in the relationships.</a:t>
            </a:r>
          </a:p>
          <a:p>
            <a:pPr algn="just"/>
            <a:r>
              <a:rPr lang="en-US" dirty="0" smtClean="0"/>
              <a:t>For example, in the past there were less people in the academic sphere, therefore relationships to professors were more personal when compared to modern society</a:t>
            </a:r>
            <a:r>
              <a:rPr lang="en-US" dirty="0" smtClean="0"/>
              <a:t>.</a:t>
            </a:r>
            <a:endParaRPr lang="en-US"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pic>
        <p:nvPicPr>
          <p:cNvPr id="38913" name="Picture 1"/>
          <p:cNvPicPr>
            <a:picLocks noChangeAspect="1" noChangeArrowheads="1"/>
          </p:cNvPicPr>
          <p:nvPr/>
        </p:nvPicPr>
        <p:blipFill>
          <a:blip r:embed="rId2" cstate="print"/>
          <a:srcRect/>
          <a:stretch>
            <a:fillRect/>
          </a:stretch>
        </p:blipFill>
        <p:spPr bwMode="auto">
          <a:xfrm>
            <a:off x="2819400" y="3817266"/>
            <a:ext cx="3581400" cy="25919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421</TotalTime>
  <Words>2176</Words>
  <Application>Microsoft Office PowerPoint</Application>
  <PresentationFormat>On-screen Show (4:3)</PresentationFormat>
  <Paragraphs>254</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Aspect</vt:lpstr>
      <vt:lpstr>TÖNNIES, WEBER &amp; MARX</vt:lpstr>
      <vt:lpstr>SOCIOLOGY IN GERMANY</vt:lpstr>
      <vt:lpstr>FERDINAND  TÖNNIES (1855-1936)</vt:lpstr>
      <vt:lpstr>GEMEINSCHAFT &amp; GESELLSCHAFT</vt:lpstr>
      <vt:lpstr>Slide 5</vt:lpstr>
      <vt:lpstr>Slide 6</vt:lpstr>
      <vt:lpstr>Slide 7</vt:lpstr>
      <vt:lpstr>Slide 8</vt:lpstr>
      <vt:lpstr>Slide 9</vt:lpstr>
      <vt:lpstr>Slide 10</vt:lpstr>
      <vt:lpstr>Slide 11</vt:lpstr>
      <vt:lpstr>Slide 12</vt:lpstr>
      <vt:lpstr>EXERCISE</vt:lpstr>
      <vt:lpstr>MAX WEBER (1864-1920)</vt:lpstr>
      <vt:lpstr>SOCIAL ACTION THEORY </vt:lpstr>
      <vt:lpstr>Slide 16</vt:lpstr>
      <vt:lpstr>VERSTEHEN</vt:lpstr>
      <vt:lpstr>RATIONALITY</vt:lpstr>
      <vt:lpstr>Slide 19</vt:lpstr>
      <vt:lpstr>Slide 20</vt:lpstr>
      <vt:lpstr>BUREAUCRACY</vt:lpstr>
      <vt:lpstr>Slide 22</vt:lpstr>
      <vt:lpstr>AUTHORITY</vt:lpstr>
      <vt:lpstr>Slide 24</vt:lpstr>
      <vt:lpstr>Slide 25</vt:lpstr>
      <vt:lpstr>Slide 26</vt:lpstr>
      <vt:lpstr>Slide 27</vt:lpstr>
      <vt:lpstr>Slide 28</vt:lpstr>
      <vt:lpstr>THE PROTESTANT ETHIC &amp; THE SPIRIT OF CAPITALISM (1904)</vt:lpstr>
      <vt:lpstr>Slide 30</vt:lpstr>
      <vt:lpstr>KARL MARX (1818-1883)</vt:lpstr>
      <vt:lpstr>KARL MARX</vt:lpstr>
      <vt:lpstr>ECONOMIC DETERMINISM</vt:lpstr>
      <vt:lpstr>Slide 34</vt:lpstr>
      <vt:lpstr>CONFLICT THEORY</vt:lpstr>
      <vt:lpstr>Slide 36</vt:lpstr>
      <vt:lpstr>THE COMMUNIST MANIFESTO (1848)</vt:lpstr>
      <vt:lpstr>DIALECTIC MATERIALISM</vt:lpstr>
      <vt:lpstr>CAPITALISM</vt:lpstr>
      <vt:lpstr>SUPERSTRUCTURE &amp; INFRASTRUCTURE</vt:lpstr>
      <vt:lpstr>Slide 41</vt:lpstr>
      <vt:lpstr>FALSE-CLASS CONSCIOUSNESS</vt:lpstr>
      <vt:lpstr>Slide 43</vt:lpstr>
      <vt:lpstr>MARXISM</vt:lpstr>
      <vt:lpstr>HISTORICAL DIALECTIC</vt:lpstr>
      <vt:lpstr>Slide 46</vt:lpstr>
      <vt:lpstr>COMMUNISM</vt:lpstr>
      <vt:lpstr>Slide 48</vt:lpstr>
      <vt:lpstr>CRITIQUE:</vt:lpstr>
      <vt:lpstr>IS MARXISM STILL RELEVANT?</vt:lpstr>
      <vt:lpstr>BIBLIOGRAPHY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TONNIES, WEBER &amp; MARX</dc:title>
  <dc:creator>Sara</dc:creator>
  <cp:lastModifiedBy>Sara</cp:lastModifiedBy>
  <cp:revision>238</cp:revision>
  <dcterms:created xsi:type="dcterms:W3CDTF">2006-08-16T00:00:00Z</dcterms:created>
  <dcterms:modified xsi:type="dcterms:W3CDTF">2014-02-19T16:30:29Z</dcterms:modified>
</cp:coreProperties>
</file>